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0"/>
  </p:notesMasterIdLst>
  <p:handoutMasterIdLst>
    <p:handoutMasterId r:id="rId41"/>
  </p:handoutMasterIdLst>
  <p:sldIdLst>
    <p:sldId id="276" r:id="rId2"/>
    <p:sldId id="371" r:id="rId3"/>
    <p:sldId id="319" r:id="rId4"/>
    <p:sldId id="320" r:id="rId5"/>
    <p:sldId id="324" r:id="rId6"/>
    <p:sldId id="354" r:id="rId7"/>
    <p:sldId id="353" r:id="rId8"/>
    <p:sldId id="352" r:id="rId9"/>
    <p:sldId id="322" r:id="rId10"/>
    <p:sldId id="349" r:id="rId11"/>
    <p:sldId id="339" r:id="rId12"/>
    <p:sldId id="323" r:id="rId13"/>
    <p:sldId id="325" r:id="rId14"/>
    <p:sldId id="326" r:id="rId15"/>
    <p:sldId id="277" r:id="rId16"/>
    <p:sldId id="279" r:id="rId17"/>
    <p:sldId id="280" r:id="rId18"/>
    <p:sldId id="327" r:id="rId19"/>
    <p:sldId id="281" r:id="rId20"/>
    <p:sldId id="282" r:id="rId21"/>
    <p:sldId id="283" r:id="rId22"/>
    <p:sldId id="362" r:id="rId23"/>
    <p:sldId id="363" r:id="rId24"/>
    <p:sldId id="365" r:id="rId25"/>
    <p:sldId id="367" r:id="rId26"/>
    <p:sldId id="364" r:id="rId27"/>
    <p:sldId id="369" r:id="rId28"/>
    <p:sldId id="370" r:id="rId29"/>
    <p:sldId id="355" r:id="rId30"/>
    <p:sldId id="357" r:id="rId31"/>
    <p:sldId id="358" r:id="rId32"/>
    <p:sldId id="359" r:id="rId33"/>
    <p:sldId id="360" r:id="rId34"/>
    <p:sldId id="366" r:id="rId35"/>
    <p:sldId id="361" r:id="rId36"/>
    <p:sldId id="356" r:id="rId37"/>
    <p:sldId id="351" r:id="rId38"/>
    <p:sldId id="368" r:id="rId39"/>
  </p:sldIdLst>
  <p:sldSz cx="9144000" cy="6858000" type="screen4x3"/>
  <p:notesSz cx="6805613" cy="9944100"/>
  <p:defaultTex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r" rtl="0" fontAlgn="base">
      <a:spcBef>
        <a:spcPct val="0"/>
      </a:spcBef>
      <a:spcAft>
        <a:spcPct val="0"/>
      </a:spcAft>
      <a:defRPr sz="1400" kern="1200">
        <a:solidFill>
          <a:schemeClr val="tx1"/>
        </a:solidFill>
        <a:latin typeface="Arial" charset="0"/>
        <a:ea typeface="+mn-ea"/>
        <a:cs typeface="+mn-cs"/>
      </a:defRPr>
    </a:lvl2pPr>
    <a:lvl3pPr marL="914400" algn="r" rtl="0" fontAlgn="base">
      <a:spcBef>
        <a:spcPct val="0"/>
      </a:spcBef>
      <a:spcAft>
        <a:spcPct val="0"/>
      </a:spcAft>
      <a:defRPr sz="1400" kern="1200">
        <a:solidFill>
          <a:schemeClr val="tx1"/>
        </a:solidFill>
        <a:latin typeface="Arial" charset="0"/>
        <a:ea typeface="+mn-ea"/>
        <a:cs typeface="+mn-cs"/>
      </a:defRPr>
    </a:lvl3pPr>
    <a:lvl4pPr marL="1371600" algn="r" rtl="0" fontAlgn="base">
      <a:spcBef>
        <a:spcPct val="0"/>
      </a:spcBef>
      <a:spcAft>
        <a:spcPct val="0"/>
      </a:spcAft>
      <a:defRPr sz="1400" kern="1200">
        <a:solidFill>
          <a:schemeClr val="tx1"/>
        </a:solidFill>
        <a:latin typeface="Arial" charset="0"/>
        <a:ea typeface="+mn-ea"/>
        <a:cs typeface="+mn-cs"/>
      </a:defRPr>
    </a:lvl4pPr>
    <a:lvl5pPr marL="1828800" algn="r"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71">
          <p15:clr>
            <a:srgbClr val="A4A3A4"/>
          </p15:clr>
        </p15:guide>
        <p15:guide id="2" orient="horz" pos="2160">
          <p15:clr>
            <a:srgbClr val="A4A3A4"/>
          </p15:clr>
        </p15:guide>
        <p15:guide id="3" orient="horz" pos="865">
          <p15:clr>
            <a:srgbClr val="A4A3A4"/>
          </p15:clr>
        </p15:guide>
        <p15:guide id="4" pos="2880">
          <p15:clr>
            <a:srgbClr val="A4A3A4"/>
          </p15:clr>
        </p15:guide>
        <p15:guide id="5" pos="1156">
          <p15:clr>
            <a:srgbClr val="A4A3A4"/>
          </p15:clr>
        </p15:guide>
        <p15:guide id="6" pos="476">
          <p15:clr>
            <a:srgbClr val="A4A3A4"/>
          </p15:clr>
        </p15:guide>
      </p15:sldGuideLst>
    </p:ext>
    <p:ext uri="{2D200454-40CA-4A62-9FC3-DE9A4176ACB9}">
      <p15:notesGuideLst xmlns:p15="http://schemas.microsoft.com/office/powerpoint/2012/main">
        <p15:guide id="1" orient="horz" pos="3140" userDrawn="1">
          <p15:clr>
            <a:srgbClr val="A4A3A4"/>
          </p15:clr>
        </p15:guide>
        <p15:guide id="2" pos="2147" userDrawn="1">
          <p15:clr>
            <a:srgbClr val="A4A3A4"/>
          </p15:clr>
        </p15:guide>
        <p15:guide id="3" orient="horz" pos="3132" userDrawn="1">
          <p15:clr>
            <a:srgbClr val="A4A3A4"/>
          </p15:clr>
        </p15:guide>
        <p15:guide id="4"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10"/>
    <a:srgbClr val="00A0D2"/>
    <a:srgbClr val="00ADCD"/>
    <a:srgbClr val="FFFFFF"/>
    <a:srgbClr val="005A6F"/>
    <a:srgbClr val="4497A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74" autoAdjust="0"/>
    <p:restoredTop sz="94434" autoAdjust="0"/>
  </p:normalViewPr>
  <p:slideViewPr>
    <p:cSldViewPr>
      <p:cViewPr varScale="1">
        <p:scale>
          <a:sx n="70" d="100"/>
          <a:sy n="70" d="100"/>
        </p:scale>
        <p:origin x="792" y="72"/>
      </p:cViewPr>
      <p:guideLst>
        <p:guide orient="horz" pos="1071"/>
        <p:guide orient="horz" pos="2160"/>
        <p:guide orient="horz" pos="865"/>
        <p:guide pos="2880"/>
        <p:guide pos="1156"/>
        <p:guide pos="4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2" d="100"/>
          <a:sy n="52" d="100"/>
        </p:scale>
        <p:origin x="2952" y="90"/>
      </p:cViewPr>
      <p:guideLst>
        <p:guide orient="horz" pos="3140"/>
        <p:guide pos="2147"/>
        <p:guide orient="horz" pos="3132"/>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1" y="1"/>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t" anchorCtr="0" compatLnSpc="1">
            <a:prstTxWarp prst="textNoShape">
              <a:avLst/>
            </a:prstTxWarp>
          </a:bodyPr>
          <a:lstStyle>
            <a:lvl1pPr algn="l">
              <a:defRPr sz="1200"/>
            </a:lvl1pPr>
          </a:lstStyle>
          <a:p>
            <a:r>
              <a:rPr lang="en-US" altLang="nl-NL"/>
              <a:t>xxxxxxxxxxxxxxx</a:t>
            </a:r>
          </a:p>
        </p:txBody>
      </p:sp>
      <p:sp>
        <p:nvSpPr>
          <p:cNvPr id="51203" name="Rectangle 3"/>
          <p:cNvSpPr>
            <a:spLocks noGrp="1" noChangeArrowheads="1"/>
          </p:cNvSpPr>
          <p:nvPr>
            <p:ph type="dt" sz="quarter" idx="1"/>
          </p:nvPr>
        </p:nvSpPr>
        <p:spPr bwMode="auto">
          <a:xfrm>
            <a:off x="3854940" y="1"/>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t" anchorCtr="0" compatLnSpc="1">
            <a:prstTxWarp prst="textNoShape">
              <a:avLst/>
            </a:prstTxWarp>
          </a:bodyPr>
          <a:lstStyle>
            <a:lvl1pPr>
              <a:defRPr sz="1200"/>
            </a:lvl1pPr>
          </a:lstStyle>
          <a:p>
            <a:fld id="{47773823-BDAA-4916-B693-F25DAADC40E0}" type="datetime1">
              <a:rPr lang="en-US" altLang="nl-NL"/>
              <a:pPr/>
              <a:t>6/29/2016</a:t>
            </a:fld>
            <a:endParaRPr lang="en-US" altLang="nl-NL"/>
          </a:p>
        </p:txBody>
      </p:sp>
      <p:sp>
        <p:nvSpPr>
          <p:cNvPr id="51204" name="Rectangle 4"/>
          <p:cNvSpPr>
            <a:spLocks noGrp="1" noChangeArrowheads="1"/>
          </p:cNvSpPr>
          <p:nvPr>
            <p:ph type="ftr" sz="quarter" idx="2"/>
          </p:nvPr>
        </p:nvSpPr>
        <p:spPr bwMode="auto">
          <a:xfrm>
            <a:off x="1" y="9445170"/>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b" anchorCtr="0" compatLnSpc="1">
            <a:prstTxWarp prst="textNoShape">
              <a:avLst/>
            </a:prstTxWarp>
          </a:bodyPr>
          <a:lstStyle>
            <a:lvl1pPr algn="l">
              <a:defRPr sz="1200"/>
            </a:lvl1pPr>
          </a:lstStyle>
          <a:p>
            <a:r>
              <a:rPr lang="en-US" altLang="nl-NL"/>
              <a:t>xxxxxxxxxxxxx</a:t>
            </a:r>
          </a:p>
        </p:txBody>
      </p:sp>
      <p:sp>
        <p:nvSpPr>
          <p:cNvPr id="51205" name="Rectangle 5"/>
          <p:cNvSpPr>
            <a:spLocks noGrp="1" noChangeArrowheads="1"/>
          </p:cNvSpPr>
          <p:nvPr>
            <p:ph type="sldNum" sz="quarter" idx="3"/>
          </p:nvPr>
        </p:nvSpPr>
        <p:spPr bwMode="auto">
          <a:xfrm>
            <a:off x="3854940" y="9445170"/>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b" anchorCtr="0" compatLnSpc="1">
            <a:prstTxWarp prst="textNoShape">
              <a:avLst/>
            </a:prstTxWarp>
          </a:bodyPr>
          <a:lstStyle>
            <a:lvl1pPr>
              <a:defRPr sz="1200"/>
            </a:lvl1pPr>
          </a:lstStyle>
          <a:p>
            <a:fld id="{77A45BF6-444A-4ED6-967F-7F6E13973977}" type="slidenum">
              <a:rPr lang="en-US" altLang="nl-NL"/>
              <a:pPr/>
              <a:t>‹#›</a:t>
            </a:fld>
            <a:endParaRPr lang="en-US" altLang="nl-NL"/>
          </a:p>
        </p:txBody>
      </p:sp>
    </p:spTree>
    <p:extLst>
      <p:ext uri="{BB962C8B-B14F-4D97-AF65-F5344CB8AC3E}">
        <p14:creationId xmlns:p14="http://schemas.microsoft.com/office/powerpoint/2010/main" val="2479990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1" y="1"/>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t" anchorCtr="0" compatLnSpc="1">
            <a:prstTxWarp prst="textNoShape">
              <a:avLst/>
            </a:prstTxWarp>
          </a:bodyPr>
          <a:lstStyle>
            <a:lvl1pPr algn="l">
              <a:defRPr sz="1200"/>
            </a:lvl1pPr>
          </a:lstStyle>
          <a:p>
            <a:r>
              <a:rPr lang="en-US" altLang="nl-NL"/>
              <a:t>xxxxxxxxxxxxxxx</a:t>
            </a:r>
          </a:p>
        </p:txBody>
      </p:sp>
      <p:sp>
        <p:nvSpPr>
          <p:cNvPr id="50179" name="Rectangle 3"/>
          <p:cNvSpPr>
            <a:spLocks noGrp="1" noChangeArrowheads="1"/>
          </p:cNvSpPr>
          <p:nvPr>
            <p:ph type="dt" idx="1"/>
          </p:nvPr>
        </p:nvSpPr>
        <p:spPr bwMode="auto">
          <a:xfrm>
            <a:off x="3854940" y="1"/>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t" anchorCtr="0" compatLnSpc="1">
            <a:prstTxWarp prst="textNoShape">
              <a:avLst/>
            </a:prstTxWarp>
          </a:bodyPr>
          <a:lstStyle>
            <a:lvl1pPr>
              <a:defRPr sz="1200"/>
            </a:lvl1pPr>
          </a:lstStyle>
          <a:p>
            <a:fld id="{91BC7887-38E6-4DAF-9B86-6DE6E7E4C3FF}" type="datetime1">
              <a:rPr lang="en-US" altLang="nl-NL"/>
              <a:pPr/>
              <a:t>6/29/2016</a:t>
            </a:fld>
            <a:endParaRPr lang="en-US" altLang="nl-NL"/>
          </a:p>
        </p:txBody>
      </p:sp>
      <p:sp>
        <p:nvSpPr>
          <p:cNvPr id="50180" name="Rectangle 4"/>
          <p:cNvSpPr>
            <a:spLocks noGrp="1" noRot="1" noChangeAspect="1" noChangeArrowheads="1" noTextEdit="1"/>
          </p:cNvSpPr>
          <p:nvPr>
            <p:ph type="sldImg" idx="2"/>
          </p:nvPr>
        </p:nvSpPr>
        <p:spPr bwMode="auto">
          <a:xfrm>
            <a:off x="917575" y="746125"/>
            <a:ext cx="4972050" cy="37290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81" name="Rectangle 5"/>
          <p:cNvSpPr>
            <a:spLocks noGrp="1" noChangeArrowheads="1"/>
          </p:cNvSpPr>
          <p:nvPr>
            <p:ph type="body" sz="quarter" idx="3"/>
          </p:nvPr>
        </p:nvSpPr>
        <p:spPr bwMode="auto">
          <a:xfrm>
            <a:off x="680562" y="4723449"/>
            <a:ext cx="5444490" cy="447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t" anchorCtr="0" compatLnSpc="1">
            <a:prstTxWarp prst="textNoShape">
              <a:avLst/>
            </a:prstTxWarp>
          </a:bodyPr>
          <a:lstStyle/>
          <a:p>
            <a:pPr lvl="0"/>
            <a:r>
              <a:rPr lang="en-US" altLang="nl-NL" smtClean="0"/>
              <a:t>Click to edit Master title style</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50182" name="Rectangle 6"/>
          <p:cNvSpPr>
            <a:spLocks noGrp="1" noChangeArrowheads="1"/>
          </p:cNvSpPr>
          <p:nvPr>
            <p:ph type="ftr" sz="quarter" idx="4"/>
          </p:nvPr>
        </p:nvSpPr>
        <p:spPr bwMode="auto">
          <a:xfrm>
            <a:off x="1" y="9445170"/>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b" anchorCtr="0" compatLnSpc="1">
            <a:prstTxWarp prst="textNoShape">
              <a:avLst/>
            </a:prstTxWarp>
          </a:bodyPr>
          <a:lstStyle>
            <a:lvl1pPr algn="l">
              <a:defRPr sz="1200"/>
            </a:lvl1pPr>
          </a:lstStyle>
          <a:p>
            <a:r>
              <a:rPr lang="en-US" altLang="nl-NL"/>
              <a:t>xxxxxxxxxxxxx</a:t>
            </a:r>
          </a:p>
        </p:txBody>
      </p:sp>
      <p:sp>
        <p:nvSpPr>
          <p:cNvPr id="50183" name="Rectangle 7"/>
          <p:cNvSpPr>
            <a:spLocks noGrp="1" noChangeArrowheads="1"/>
          </p:cNvSpPr>
          <p:nvPr>
            <p:ph type="sldNum" sz="quarter" idx="5"/>
          </p:nvPr>
        </p:nvSpPr>
        <p:spPr bwMode="auto">
          <a:xfrm>
            <a:off x="3854940" y="9445170"/>
            <a:ext cx="2949099"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1" tIns="45715" rIns="91431" bIns="45715" numCol="1" anchor="b" anchorCtr="0" compatLnSpc="1">
            <a:prstTxWarp prst="textNoShape">
              <a:avLst/>
            </a:prstTxWarp>
          </a:bodyPr>
          <a:lstStyle>
            <a:lvl1pPr>
              <a:defRPr sz="1200"/>
            </a:lvl1pPr>
          </a:lstStyle>
          <a:p>
            <a:fld id="{64CB6B52-B581-41D4-A325-4C09F5B1EAD8}" type="slidenum">
              <a:rPr lang="en-US" altLang="nl-NL"/>
              <a:pPr/>
              <a:t>‹#›</a:t>
            </a:fld>
            <a:endParaRPr lang="en-US" altLang="nl-NL"/>
          </a:p>
        </p:txBody>
      </p:sp>
    </p:spTree>
    <p:extLst>
      <p:ext uri="{BB962C8B-B14F-4D97-AF65-F5344CB8AC3E}">
        <p14:creationId xmlns:p14="http://schemas.microsoft.com/office/powerpoint/2010/main" val="1701574111"/>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6/29/2016</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1</a:t>
            </a:fld>
            <a:endParaRPr lang="en-US" altLang="nl-NL"/>
          </a:p>
        </p:txBody>
      </p:sp>
    </p:spTree>
    <p:extLst>
      <p:ext uri="{BB962C8B-B14F-4D97-AF65-F5344CB8AC3E}">
        <p14:creationId xmlns:p14="http://schemas.microsoft.com/office/powerpoint/2010/main" val="315284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6/29/2016</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10</a:t>
            </a:fld>
            <a:endParaRPr lang="en-US" altLang="nl-NL"/>
          </a:p>
        </p:txBody>
      </p:sp>
    </p:spTree>
    <p:extLst>
      <p:ext uri="{BB962C8B-B14F-4D97-AF65-F5344CB8AC3E}">
        <p14:creationId xmlns:p14="http://schemas.microsoft.com/office/powerpoint/2010/main" val="38732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nl-NL" smtClean="0"/>
              <a:t>xxxxxxxxxxxxxxx</a:t>
            </a:r>
            <a:endParaRPr lang="en-US" altLang="nl-NL"/>
          </a:p>
        </p:txBody>
      </p:sp>
      <p:sp>
        <p:nvSpPr>
          <p:cNvPr id="5" name="Date Placeholder 4"/>
          <p:cNvSpPr>
            <a:spLocks noGrp="1"/>
          </p:cNvSpPr>
          <p:nvPr>
            <p:ph type="dt" idx="11"/>
          </p:nvPr>
        </p:nvSpPr>
        <p:spPr/>
        <p:txBody>
          <a:bodyPr/>
          <a:lstStyle/>
          <a:p>
            <a:fld id="{91BC7887-38E6-4DAF-9B86-6DE6E7E4C3FF}" type="datetime1">
              <a:rPr lang="en-US" altLang="nl-NL" smtClean="0"/>
              <a:pPr/>
              <a:t>6/29/2016</a:t>
            </a:fld>
            <a:endParaRPr lang="en-US" altLang="nl-NL"/>
          </a:p>
        </p:txBody>
      </p:sp>
      <p:sp>
        <p:nvSpPr>
          <p:cNvPr id="6" name="Footer Placeholder 5"/>
          <p:cNvSpPr>
            <a:spLocks noGrp="1"/>
          </p:cNvSpPr>
          <p:nvPr>
            <p:ph type="ftr" sz="quarter" idx="12"/>
          </p:nvPr>
        </p:nvSpPr>
        <p:spPr/>
        <p:txBody>
          <a:bodyPr/>
          <a:lstStyle/>
          <a:p>
            <a:r>
              <a:rPr lang="en-US" altLang="nl-NL" smtClean="0"/>
              <a:t>xxxxxxxxxxxxx</a:t>
            </a:r>
            <a:endParaRPr lang="en-US" altLang="nl-NL"/>
          </a:p>
        </p:txBody>
      </p:sp>
      <p:sp>
        <p:nvSpPr>
          <p:cNvPr id="7" name="Slide Number Placeholder 6"/>
          <p:cNvSpPr>
            <a:spLocks noGrp="1"/>
          </p:cNvSpPr>
          <p:nvPr>
            <p:ph type="sldNum" sz="quarter" idx="13"/>
          </p:nvPr>
        </p:nvSpPr>
        <p:spPr/>
        <p:txBody>
          <a:bodyPr/>
          <a:lstStyle/>
          <a:p>
            <a:fld id="{64CB6B52-B581-41D4-A325-4C09F5B1EAD8}" type="slidenum">
              <a:rPr lang="en-US" altLang="nl-NL" smtClean="0"/>
              <a:pPr/>
              <a:t>37</a:t>
            </a:fld>
            <a:endParaRPr lang="en-US" altLang="nl-NL"/>
          </a:p>
        </p:txBody>
      </p:sp>
    </p:spTree>
    <p:extLst>
      <p:ext uri="{BB962C8B-B14F-4D97-AF65-F5344CB8AC3E}">
        <p14:creationId xmlns:p14="http://schemas.microsoft.com/office/powerpoint/2010/main" val="387327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67" name="Rectangle 67"/>
          <p:cNvSpPr>
            <a:spLocks noChangeArrowheads="1"/>
          </p:cNvSpPr>
          <p:nvPr userDrawn="1"/>
        </p:nvSpPr>
        <p:spPr bwMode="blackWhite">
          <a:xfrm>
            <a:off x="0" y="1700213"/>
            <a:ext cx="9144000" cy="515778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NL"/>
          </a:p>
        </p:txBody>
      </p:sp>
      <p:sp>
        <p:nvSpPr>
          <p:cNvPr id="25656" name="Rectangle 56"/>
          <p:cNvSpPr>
            <a:spLocks noGrp="1" noChangeArrowheads="1"/>
          </p:cNvSpPr>
          <p:nvPr>
            <p:ph type="ctrTitle" sz="quarter"/>
          </p:nvPr>
        </p:nvSpPr>
        <p:spPr>
          <a:xfrm>
            <a:off x="1798638" y="2286000"/>
            <a:ext cx="6583362" cy="579438"/>
          </a:xfrm>
        </p:spPr>
        <p:txBody>
          <a:bodyPr anchor="t"/>
          <a:lstStyle>
            <a:lvl1pPr>
              <a:defRPr/>
            </a:lvl1pPr>
          </a:lstStyle>
          <a:p>
            <a:pPr lvl="0"/>
            <a:r>
              <a:rPr lang="en-US" altLang="nl-NL" noProof="0" smtClean="0"/>
              <a:t>Click to edit Master title style</a:t>
            </a:r>
          </a:p>
        </p:txBody>
      </p:sp>
      <p:sp>
        <p:nvSpPr>
          <p:cNvPr id="25657" name="Rectangle 57"/>
          <p:cNvSpPr>
            <a:spLocks noGrp="1" noChangeArrowheads="1"/>
          </p:cNvSpPr>
          <p:nvPr>
            <p:ph type="subTitle" sz="quarter" idx="1"/>
          </p:nvPr>
        </p:nvSpPr>
        <p:spPr>
          <a:xfrm>
            <a:off x="1798638" y="3886200"/>
            <a:ext cx="6583362" cy="336550"/>
          </a:xfrm>
        </p:spPr>
        <p:txBody>
          <a:bodyPr/>
          <a:lstStyle>
            <a:lvl1pPr marL="0" indent="0">
              <a:lnSpc>
                <a:spcPct val="80000"/>
              </a:lnSpc>
              <a:buFont typeface="Zapf Dingbats" pitchFamily="64" charset="2"/>
              <a:buNone/>
              <a:defRPr sz="2000"/>
            </a:lvl1pPr>
          </a:lstStyle>
          <a:p>
            <a:pPr lvl="0"/>
            <a:r>
              <a:rPr lang="en-US" altLang="nl-NL" noProof="0" smtClean="0"/>
              <a:t>Click to edit Master subtitle style</a:t>
            </a:r>
          </a:p>
        </p:txBody>
      </p:sp>
      <p:sp>
        <p:nvSpPr>
          <p:cNvPr id="25659" name="Rectangle 59"/>
          <p:cNvSpPr>
            <a:spLocks noGrp="1" noChangeArrowheads="1"/>
          </p:cNvSpPr>
          <p:nvPr>
            <p:ph type="dt" sz="quarter" idx="2"/>
          </p:nvPr>
        </p:nvSpPr>
        <p:spPr/>
        <p:txBody>
          <a:bodyPr/>
          <a:lstStyle>
            <a:lvl1pPr>
              <a:defRPr/>
            </a:lvl1pPr>
          </a:lstStyle>
          <a:p>
            <a:fld id="{7E86AFAC-53E1-4EAC-A6FE-32230D766046}" type="datetime1">
              <a:rPr lang="en-US" altLang="nl-NL"/>
              <a:pPr/>
              <a:t>6/29/2016</a:t>
            </a:fld>
            <a:endParaRPr lang="en-US" altLang="nl-NL">
              <a:solidFill>
                <a:schemeClr val="tx1"/>
              </a:solidFill>
            </a:endParaRPr>
          </a:p>
        </p:txBody>
      </p:sp>
      <p:sp>
        <p:nvSpPr>
          <p:cNvPr id="25660" name="Rectangle 60"/>
          <p:cNvSpPr>
            <a:spLocks noGrp="1" noChangeArrowheads="1"/>
          </p:cNvSpPr>
          <p:nvPr>
            <p:ph type="sldNum" sz="quarter" idx="4"/>
          </p:nvPr>
        </p:nvSpPr>
        <p:spPr/>
        <p:txBody>
          <a:bodyPr/>
          <a:lstStyle>
            <a:lvl1pPr>
              <a:defRPr/>
            </a:lvl1pPr>
          </a:lstStyle>
          <a:p>
            <a:fld id="{8D56C6E1-5911-4850-885F-AAEF33611A5D}" type="slidenum">
              <a:rPr lang="en-US" altLang="nl-NL"/>
              <a:pPr/>
              <a:t>‹#›</a:t>
            </a:fld>
            <a:endParaRPr lang="en-US" altLang="nl-NL"/>
          </a:p>
        </p:txBody>
      </p:sp>
      <p:sp>
        <p:nvSpPr>
          <p:cNvPr id="25661" name="Rectangle 61"/>
          <p:cNvSpPr>
            <a:spLocks noGrp="1" noChangeArrowheads="1"/>
          </p:cNvSpPr>
          <p:nvPr>
            <p:ph type="ftr" sz="quarter" idx="3"/>
          </p:nvPr>
        </p:nvSpPr>
        <p:spPr/>
        <p:txBody>
          <a:bodyPr/>
          <a:lstStyle>
            <a:lvl1pPr>
              <a:defRPr/>
            </a:lvl1pPr>
          </a:lstStyle>
          <a:p>
            <a:r>
              <a:rPr lang="en-US" altLang="nl-NL"/>
              <a:t>HU powerpoint template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5B85E205-61A7-43A7-BBD6-52D65186E74D}"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B7BF731-4E3F-4CF2-92C0-DD20D9DF5280}"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285057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73850" y="609600"/>
            <a:ext cx="1970088" cy="3352800"/>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609600"/>
            <a:ext cx="5759450" cy="33528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8324ADE2-63D1-4D10-8C41-755A716670ED}"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63E06F8E-6D8B-411D-B2A8-EDAAB93100AC}"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201289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762125"/>
            <a:ext cx="3863975"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9B998F09-89A1-4F82-B943-3439030194EE}"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8DF8CBAD-557B-4744-BCC8-12C077C8A03E}"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344541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el, grafiek en tekst">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grafiek 2"/>
          <p:cNvSpPr>
            <a:spLocks noGrp="1"/>
          </p:cNvSpPr>
          <p:nvPr>
            <p:ph type="chart" sz="half" idx="1"/>
          </p:nvPr>
        </p:nvSpPr>
        <p:spPr>
          <a:xfrm>
            <a:off x="762000" y="1762125"/>
            <a:ext cx="3863975" cy="2200275"/>
          </a:xfrm>
        </p:spPr>
        <p:txBody>
          <a:bodyPr/>
          <a:lstStyle/>
          <a:p>
            <a:endParaRPr lang="nl-NL"/>
          </a:p>
        </p:txBody>
      </p:sp>
      <p:sp>
        <p:nvSpPr>
          <p:cNvPr id="4" name="Tijdelijke aanduiding voor tekst 3"/>
          <p:cNvSpPr>
            <a:spLocks noGrp="1"/>
          </p:cNvSpPr>
          <p:nvPr>
            <p:ph type="body"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75B02819-DA11-4D6B-9F79-36AE6B299988}"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8FFF9D1D-3F32-421F-9390-225B5340D58D}"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998676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el en diagram of organigram">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SmartArt 2"/>
          <p:cNvSpPr>
            <a:spLocks noGrp="1"/>
          </p:cNvSpPr>
          <p:nvPr>
            <p:ph type="dgm" idx="1"/>
          </p:nvPr>
        </p:nvSpPr>
        <p:spPr>
          <a:xfrm>
            <a:off x="762000" y="1762125"/>
            <a:ext cx="7881938" cy="2200275"/>
          </a:xfrm>
        </p:spPr>
        <p:txBody>
          <a:bodyPr/>
          <a:lstStyle/>
          <a:p>
            <a:endParaRPr lang="nl-NL"/>
          </a:p>
        </p:txBody>
      </p:sp>
      <p:sp>
        <p:nvSpPr>
          <p:cNvPr id="4" name="Tijdelijke aanduiding voor datum 3"/>
          <p:cNvSpPr>
            <a:spLocks noGrp="1"/>
          </p:cNvSpPr>
          <p:nvPr>
            <p:ph type="dt" sz="half" idx="10"/>
          </p:nvPr>
        </p:nvSpPr>
        <p:spPr>
          <a:xfrm>
            <a:off x="762000" y="6248400"/>
            <a:ext cx="1371600" cy="457200"/>
          </a:xfrm>
        </p:spPr>
        <p:txBody>
          <a:bodyPr/>
          <a:lstStyle>
            <a:lvl1pPr>
              <a:defRPr/>
            </a:lvl1pPr>
          </a:lstStyle>
          <a:p>
            <a:fld id="{703E8C96-9C6E-465F-A6C7-0C2E452FF5AC}"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a:xfrm>
            <a:off x="6553200" y="6248400"/>
            <a:ext cx="1905000" cy="457200"/>
          </a:xfrm>
        </p:spPr>
        <p:txBody>
          <a:bodyPr/>
          <a:lstStyle>
            <a:lvl1pPr>
              <a:defRPr/>
            </a:lvl1pPr>
          </a:lstStyle>
          <a:p>
            <a:fld id="{58ECB2A1-78BC-45B6-9B8F-B42A91E78DC0}" type="slidenum">
              <a:rPr lang="en-US" altLang="nl-NL"/>
              <a:pPr/>
              <a:t>‹#›</a:t>
            </a:fld>
            <a:endParaRPr lang="en-US" altLang="nl-NL"/>
          </a:p>
        </p:txBody>
      </p:sp>
      <p:sp>
        <p:nvSpPr>
          <p:cNvPr id="6" name="Tijdelijke aanduiding voor voettekst 5"/>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3208271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tabel 2"/>
          <p:cNvSpPr>
            <a:spLocks noGrp="1"/>
          </p:cNvSpPr>
          <p:nvPr>
            <p:ph type="tbl" idx="1"/>
          </p:nvPr>
        </p:nvSpPr>
        <p:spPr>
          <a:xfrm>
            <a:off x="762000" y="1762125"/>
            <a:ext cx="7881938" cy="2200275"/>
          </a:xfrm>
        </p:spPr>
        <p:txBody>
          <a:bodyPr/>
          <a:lstStyle/>
          <a:p>
            <a:endParaRPr lang="nl-NL"/>
          </a:p>
        </p:txBody>
      </p:sp>
      <p:sp>
        <p:nvSpPr>
          <p:cNvPr id="4" name="Tijdelijke aanduiding voor datum 3"/>
          <p:cNvSpPr>
            <a:spLocks noGrp="1"/>
          </p:cNvSpPr>
          <p:nvPr>
            <p:ph type="dt" sz="half" idx="10"/>
          </p:nvPr>
        </p:nvSpPr>
        <p:spPr>
          <a:xfrm>
            <a:off x="762000" y="6248400"/>
            <a:ext cx="1371600" cy="457200"/>
          </a:xfrm>
        </p:spPr>
        <p:txBody>
          <a:bodyPr/>
          <a:lstStyle>
            <a:lvl1pPr>
              <a:defRPr/>
            </a:lvl1pPr>
          </a:lstStyle>
          <a:p>
            <a:fld id="{BD3D800E-ECC2-42B5-89F7-8C6E0E63AA20}"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a:xfrm>
            <a:off x="6553200" y="6248400"/>
            <a:ext cx="1905000" cy="457200"/>
          </a:xfrm>
        </p:spPr>
        <p:txBody>
          <a:bodyPr/>
          <a:lstStyle>
            <a:lvl1pPr>
              <a:defRPr/>
            </a:lvl1pPr>
          </a:lstStyle>
          <a:p>
            <a:fld id="{DB8C2458-175B-43BC-BB15-C81F4917FB1A}" type="slidenum">
              <a:rPr lang="en-US" altLang="nl-NL"/>
              <a:pPr/>
              <a:t>‹#›</a:t>
            </a:fld>
            <a:endParaRPr lang="en-US" altLang="nl-NL"/>
          </a:p>
        </p:txBody>
      </p:sp>
      <p:sp>
        <p:nvSpPr>
          <p:cNvPr id="6" name="Tijdelijke aanduiding voor voettekst 5"/>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694312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838200" y="609600"/>
            <a:ext cx="6172200" cy="579438"/>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762000" y="1762125"/>
            <a:ext cx="3863975"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78375" y="1762125"/>
            <a:ext cx="3865563" cy="22002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762000" y="6248400"/>
            <a:ext cx="1371600" cy="457200"/>
          </a:xfrm>
        </p:spPr>
        <p:txBody>
          <a:bodyPr/>
          <a:lstStyle>
            <a:lvl1pPr>
              <a:defRPr/>
            </a:lvl1pPr>
          </a:lstStyle>
          <a:p>
            <a:fld id="{8B7230B0-38EB-4BAA-AD6A-39115521450C}"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a:xfrm>
            <a:off x="6553200" y="6248400"/>
            <a:ext cx="1905000" cy="457200"/>
          </a:xfrm>
        </p:spPr>
        <p:txBody>
          <a:bodyPr/>
          <a:lstStyle>
            <a:lvl1pPr>
              <a:defRPr/>
            </a:lvl1pPr>
          </a:lstStyle>
          <a:p>
            <a:fld id="{1B64210F-BD5C-425D-8783-6FC07CB6717C}" type="slidenum">
              <a:rPr lang="en-US" altLang="nl-NL"/>
              <a:pPr/>
              <a:t>‹#›</a:t>
            </a:fld>
            <a:endParaRPr lang="en-US" altLang="nl-NL"/>
          </a:p>
        </p:txBody>
      </p:sp>
      <p:sp>
        <p:nvSpPr>
          <p:cNvPr id="7" name="Tijdelijke aanduiding voor voettekst 6"/>
          <p:cNvSpPr>
            <a:spLocks noGrp="1"/>
          </p:cNvSpPr>
          <p:nvPr>
            <p:ph type="ftr" sz="quarter" idx="12"/>
          </p:nvPr>
        </p:nvSpPr>
        <p:spPr>
          <a:xfrm>
            <a:off x="3124200" y="6248400"/>
            <a:ext cx="2895600" cy="457200"/>
          </a:xfrm>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504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B2A7BFB2-1E5B-4C62-BCF9-56733655DB09}"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8A333D2D-1D40-46C6-BAF9-8835624F0F0D}"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40008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fld id="{90B6137E-4E86-4009-B29E-E37285651321}" type="datetime1">
              <a:rPr lang="en-US" altLang="nl-NL"/>
              <a:pPr/>
              <a:t>6/29/2016</a:t>
            </a:fld>
            <a:endParaRPr lang="en-US" altLang="nl-NL"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BDEAEFEC-C9DA-4211-B047-911AC615085D}" type="slidenum">
              <a:rPr lang="en-US" altLang="nl-NL"/>
              <a:pPr/>
              <a:t>‹#›</a:t>
            </a:fld>
            <a:endParaRPr lang="en-US" altLang="nl-NL"/>
          </a:p>
        </p:txBody>
      </p:sp>
      <p:sp>
        <p:nvSpPr>
          <p:cNvPr id="6" name="Tijdelijke aanduiding voor voettekst 5"/>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404241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762125"/>
            <a:ext cx="3863975"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78375" y="1762125"/>
            <a:ext cx="3865563"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lvl1pPr>
              <a:defRPr/>
            </a:lvl1pPr>
          </a:lstStyle>
          <a:p>
            <a:fld id="{681F8D8C-C309-4C61-8C2C-CC65494D55B0}"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86AEDD43-C432-48D3-BF1D-1BA5BD52B62B}"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04992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lvl1pPr>
              <a:defRPr/>
            </a:lvl1pPr>
          </a:lstStyle>
          <a:p>
            <a:fld id="{D2F2C8D4-15F6-457C-A331-515FC5CA4461}" type="datetime1">
              <a:rPr lang="en-US" altLang="nl-NL"/>
              <a:pPr/>
              <a:t>6/29/2016</a:t>
            </a:fld>
            <a:endParaRPr lang="en-US" altLang="nl-NL" sz="1400">
              <a:solidFill>
                <a:schemeClr val="tx1"/>
              </a:solidFill>
            </a:endParaRPr>
          </a:p>
        </p:txBody>
      </p:sp>
      <p:sp>
        <p:nvSpPr>
          <p:cNvPr id="8" name="Tijdelijke aanduiding voor dianummer 7"/>
          <p:cNvSpPr>
            <a:spLocks noGrp="1"/>
          </p:cNvSpPr>
          <p:nvPr>
            <p:ph type="sldNum" sz="quarter" idx="11"/>
          </p:nvPr>
        </p:nvSpPr>
        <p:spPr/>
        <p:txBody>
          <a:bodyPr/>
          <a:lstStyle>
            <a:lvl1pPr>
              <a:defRPr/>
            </a:lvl1pPr>
          </a:lstStyle>
          <a:p>
            <a:fld id="{F35CBE9F-3B09-4817-94A3-00507A204447}" type="slidenum">
              <a:rPr lang="en-US" altLang="nl-NL"/>
              <a:pPr/>
              <a:t>‹#›</a:t>
            </a:fld>
            <a:endParaRPr lang="en-US" altLang="nl-NL"/>
          </a:p>
        </p:txBody>
      </p:sp>
      <p:sp>
        <p:nvSpPr>
          <p:cNvPr id="9" name="Tijdelijke aanduiding voor voettekst 8"/>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305223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lvl1pPr>
              <a:defRPr/>
            </a:lvl1pPr>
          </a:lstStyle>
          <a:p>
            <a:fld id="{6EF09BED-47F0-4656-B9BD-C42CC8A64A9B}" type="datetime1">
              <a:rPr lang="en-US" altLang="nl-NL"/>
              <a:pPr/>
              <a:t>6/29/2016</a:t>
            </a:fld>
            <a:endParaRPr lang="en-US" altLang="nl-NL" sz="1400">
              <a:solidFill>
                <a:schemeClr val="tx1"/>
              </a:solidFill>
            </a:endParaRPr>
          </a:p>
        </p:txBody>
      </p:sp>
      <p:sp>
        <p:nvSpPr>
          <p:cNvPr id="4" name="Tijdelijke aanduiding voor dianummer 3"/>
          <p:cNvSpPr>
            <a:spLocks noGrp="1"/>
          </p:cNvSpPr>
          <p:nvPr>
            <p:ph type="sldNum" sz="quarter" idx="11"/>
          </p:nvPr>
        </p:nvSpPr>
        <p:spPr/>
        <p:txBody>
          <a:bodyPr/>
          <a:lstStyle>
            <a:lvl1pPr>
              <a:defRPr/>
            </a:lvl1pPr>
          </a:lstStyle>
          <a:p>
            <a:fld id="{58189F74-D4A2-4734-91A6-A36CE6107FB8}" type="slidenum">
              <a:rPr lang="en-US" altLang="nl-NL"/>
              <a:pPr/>
              <a:t>‹#›</a:t>
            </a:fld>
            <a:endParaRPr lang="en-US" altLang="nl-NL"/>
          </a:p>
        </p:txBody>
      </p:sp>
      <p:sp>
        <p:nvSpPr>
          <p:cNvPr id="5" name="Tijdelijke aanduiding voor voettekst 4"/>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162376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46D2F987-8D42-4BD9-8353-5AEFA93A3417}" type="datetime1">
              <a:rPr lang="en-US" altLang="nl-NL"/>
              <a:pPr/>
              <a:t>6/29/2016</a:t>
            </a:fld>
            <a:endParaRPr lang="en-US" altLang="nl-NL" sz="1400">
              <a:solidFill>
                <a:schemeClr val="tx1"/>
              </a:solidFill>
            </a:endParaRPr>
          </a:p>
        </p:txBody>
      </p:sp>
      <p:sp>
        <p:nvSpPr>
          <p:cNvPr id="3" name="Tijdelijke aanduiding voor dianummer 2"/>
          <p:cNvSpPr>
            <a:spLocks noGrp="1"/>
          </p:cNvSpPr>
          <p:nvPr>
            <p:ph type="sldNum" sz="quarter" idx="11"/>
          </p:nvPr>
        </p:nvSpPr>
        <p:spPr/>
        <p:txBody>
          <a:bodyPr/>
          <a:lstStyle>
            <a:lvl1pPr>
              <a:defRPr/>
            </a:lvl1pPr>
          </a:lstStyle>
          <a:p>
            <a:fld id="{798F9B30-72C2-48DE-8DCD-3E0272F33384}" type="slidenum">
              <a:rPr lang="en-US" altLang="nl-NL"/>
              <a:pPr/>
              <a:t>‹#›</a:t>
            </a:fld>
            <a:endParaRPr lang="en-US" altLang="nl-NL"/>
          </a:p>
        </p:txBody>
      </p:sp>
      <p:sp>
        <p:nvSpPr>
          <p:cNvPr id="4" name="Tijdelijke aanduiding voor voettekst 3"/>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9403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fld id="{3BDF091D-F8D4-4A88-826F-71B470254E84}"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D84BE534-A06C-4D6E-AA1D-EA00105F73C3}"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53299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fld id="{4F8E0D04-1322-4DB4-B29A-4EF41E0D83F7}" type="datetime1">
              <a:rPr lang="en-US" altLang="nl-NL"/>
              <a:pPr/>
              <a:t>6/29/2016</a:t>
            </a:fld>
            <a:endParaRPr lang="en-US" altLang="nl-NL" sz="1400">
              <a:solidFill>
                <a:schemeClr val="tx1"/>
              </a:solidFill>
            </a:endParaRPr>
          </a:p>
        </p:txBody>
      </p:sp>
      <p:sp>
        <p:nvSpPr>
          <p:cNvPr id="6" name="Tijdelijke aanduiding voor dianummer 5"/>
          <p:cNvSpPr>
            <a:spLocks noGrp="1"/>
          </p:cNvSpPr>
          <p:nvPr>
            <p:ph type="sldNum" sz="quarter" idx="11"/>
          </p:nvPr>
        </p:nvSpPr>
        <p:spPr/>
        <p:txBody>
          <a:bodyPr/>
          <a:lstStyle>
            <a:lvl1pPr>
              <a:defRPr/>
            </a:lvl1pPr>
          </a:lstStyle>
          <a:p>
            <a:fld id="{D3A79D49-EF3B-4F46-9ED5-41E1C3D12F94}" type="slidenum">
              <a:rPr lang="en-US" altLang="nl-NL"/>
              <a:pPr/>
              <a:t>‹#›</a:t>
            </a:fld>
            <a:endParaRPr lang="en-US" altLang="nl-NL"/>
          </a:p>
        </p:txBody>
      </p:sp>
      <p:sp>
        <p:nvSpPr>
          <p:cNvPr id="7" name="Tijdelijke aanduiding voor voettekst 6"/>
          <p:cNvSpPr>
            <a:spLocks noGrp="1"/>
          </p:cNvSpPr>
          <p:nvPr>
            <p:ph type="ftr" sz="quarter" idx="12"/>
          </p:nvPr>
        </p:nvSpPr>
        <p:spPr/>
        <p:txBody>
          <a:bodyPr/>
          <a:lstStyle>
            <a:lvl1pPr>
              <a:defRPr/>
            </a:lvl1pPr>
          </a:lstStyle>
          <a:p>
            <a:r>
              <a:rPr lang="en-US" altLang="nl-NL"/>
              <a:t>HU powerpoint template</a:t>
            </a:r>
            <a:endParaRPr lang="en-US" altLang="nl-NL" sz="1400"/>
          </a:p>
        </p:txBody>
      </p:sp>
    </p:spTree>
    <p:extLst>
      <p:ext uri="{BB962C8B-B14F-4D97-AF65-F5344CB8AC3E}">
        <p14:creationId xmlns:p14="http://schemas.microsoft.com/office/powerpoint/2010/main" val="4110612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4631" name="Rectangle 55"/>
          <p:cNvSpPr>
            <a:spLocks noChangeArrowheads="1"/>
          </p:cNvSpPr>
          <p:nvPr userDrawn="1"/>
        </p:nvSpPr>
        <p:spPr bwMode="blackWhite">
          <a:xfrm>
            <a:off x="0" y="1377950"/>
            <a:ext cx="9144000" cy="548005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NL"/>
          </a:p>
        </p:txBody>
      </p:sp>
      <p:sp>
        <p:nvSpPr>
          <p:cNvPr id="24618" name="Rectangle 42"/>
          <p:cNvSpPr>
            <a:spLocks noGrp="1" noChangeArrowheads="1"/>
          </p:cNvSpPr>
          <p:nvPr>
            <p:ph type="title"/>
          </p:nvPr>
        </p:nvSpPr>
        <p:spPr bwMode="auto">
          <a:xfrm>
            <a:off x="838200" y="609600"/>
            <a:ext cx="617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US" altLang="nl-NL" smtClean="0"/>
              <a:t>Click to edit Master title style</a:t>
            </a:r>
          </a:p>
        </p:txBody>
      </p:sp>
      <p:sp>
        <p:nvSpPr>
          <p:cNvPr id="24623" name="Rectangle 47"/>
          <p:cNvSpPr>
            <a:spLocks noGrp="1" noChangeAspect="1" noChangeArrowheads="1"/>
          </p:cNvSpPr>
          <p:nvPr>
            <p:ph type="body" idx="1"/>
          </p:nvPr>
        </p:nvSpPr>
        <p:spPr bwMode="auto">
          <a:xfrm>
            <a:off x="762000" y="1762125"/>
            <a:ext cx="7881938"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24624" name="Rectangle 48"/>
          <p:cNvSpPr>
            <a:spLocks noGrp="1" noChangeArrowheads="1"/>
          </p:cNvSpPr>
          <p:nvPr>
            <p:ph type="dt" sz="half" idx="2"/>
          </p:nvPr>
        </p:nvSpPr>
        <p:spPr bwMode="auto">
          <a:xfrm>
            <a:off x="762000" y="6248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l">
              <a:defRPr sz="1000">
                <a:solidFill>
                  <a:schemeClr val="accent1"/>
                </a:solidFill>
              </a:defRPr>
            </a:lvl1pPr>
          </a:lstStyle>
          <a:p>
            <a:fld id="{EAA1B265-39D4-40BF-BFEC-9AD52B4D4C94}" type="datetime1">
              <a:rPr lang="en-US" altLang="nl-NL"/>
              <a:pPr/>
              <a:t>6/29/2016</a:t>
            </a:fld>
            <a:endParaRPr lang="en-US" altLang="nl-NL" sz="1400">
              <a:solidFill>
                <a:schemeClr val="tx1"/>
              </a:solidFill>
            </a:endParaRPr>
          </a:p>
        </p:txBody>
      </p:sp>
      <p:sp>
        <p:nvSpPr>
          <p:cNvPr id="24625" name="Rectangle 49"/>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defRPr sz="1000">
                <a:solidFill>
                  <a:schemeClr val="accent1"/>
                </a:solidFill>
              </a:defRPr>
            </a:lvl1pPr>
          </a:lstStyle>
          <a:p>
            <a:fld id="{B3196E4C-C436-4CCB-A1A8-339CA8D4328E}" type="slidenum">
              <a:rPr lang="en-US" altLang="nl-NL"/>
              <a:pPr/>
              <a:t>‹#›</a:t>
            </a:fld>
            <a:endParaRPr lang="en-US" altLang="nl-NL"/>
          </a:p>
        </p:txBody>
      </p:sp>
      <p:sp>
        <p:nvSpPr>
          <p:cNvPr id="24626" name="Rectangle 5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defRPr sz="1000">
                <a:solidFill>
                  <a:schemeClr val="accent1"/>
                </a:solidFill>
              </a:defRPr>
            </a:lvl1pPr>
          </a:lstStyle>
          <a:p>
            <a:r>
              <a:rPr lang="en-US" altLang="nl-NL"/>
              <a:t>HU powerpoint template</a:t>
            </a:r>
            <a:endParaRPr lang="en-US" altLang="nl-NL" sz="1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iming>
    <p:tnLst>
      <p:par>
        <p:cTn id="1" dur="indefinite" restart="never" nodeType="tmRoot"/>
      </p:par>
    </p:tnLst>
  </p:timing>
  <p:txStyles>
    <p:title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200" algn="l" rtl="0" fontAlgn="base">
        <a:spcBef>
          <a:spcPct val="0"/>
        </a:spcBef>
        <a:spcAft>
          <a:spcPct val="0"/>
        </a:spcAft>
        <a:defRPr sz="3200" b="1">
          <a:solidFill>
            <a:srgbClr val="000000"/>
          </a:solidFill>
          <a:latin typeface="Arial" charset="0"/>
        </a:defRPr>
      </a:lvl6pPr>
      <a:lvl7pPr marL="914400" algn="l" rtl="0" fontAlgn="base">
        <a:spcBef>
          <a:spcPct val="0"/>
        </a:spcBef>
        <a:spcAft>
          <a:spcPct val="0"/>
        </a:spcAft>
        <a:defRPr sz="3200" b="1">
          <a:solidFill>
            <a:srgbClr val="000000"/>
          </a:solidFill>
          <a:latin typeface="Arial" charset="0"/>
        </a:defRPr>
      </a:lvl7pPr>
      <a:lvl8pPr marL="1371600" algn="l" rtl="0" fontAlgn="base">
        <a:spcBef>
          <a:spcPct val="0"/>
        </a:spcBef>
        <a:spcAft>
          <a:spcPct val="0"/>
        </a:spcAft>
        <a:defRPr sz="3200" b="1">
          <a:solidFill>
            <a:srgbClr val="000000"/>
          </a:solidFill>
          <a:latin typeface="Arial" charset="0"/>
        </a:defRPr>
      </a:lvl8pPr>
      <a:lvl9pPr marL="1828800" algn="l" rtl="0" fontAlgn="base">
        <a:spcBef>
          <a:spcPct val="0"/>
        </a:spcBef>
        <a:spcAft>
          <a:spcPct val="0"/>
        </a:spcAft>
        <a:defRPr sz="3200" b="1">
          <a:solidFill>
            <a:srgbClr val="000000"/>
          </a:solidFill>
          <a:latin typeface="Arial" charset="0"/>
        </a:defRPr>
      </a:lvl9pPr>
    </p:titleStyle>
    <p:body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hyperlink" Target="http://www.google.nl/url?sa=i&amp;rct=j&amp;q=&amp;esrc=s&amp;source=images&amp;cd=&amp;cad=rja&amp;uact=8&amp;ved=0CAcQjRxqFQoTCKT-wYvQwcgCFcG8FAodCWsMWQ&amp;url=http://www.embedded.com/collections/4397897/Java&amp;psig=AFQjCNFdYNHC-KuLKhOpF1-RK3DKkamqSA&amp;ust=144490052655849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6.png"/><Relationship Id="rId21" Type="http://schemas.openxmlformats.org/officeDocument/2006/relationships/image" Target="../media/image53.jpe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jpeg"/><Relationship Id="rId25" Type="http://schemas.openxmlformats.org/officeDocument/2006/relationships/image" Target="../media/image57.png"/><Relationship Id="rId2" Type="http://schemas.openxmlformats.org/officeDocument/2006/relationships/image" Target="../media/image35.jpeg"/><Relationship Id="rId16" Type="http://schemas.openxmlformats.org/officeDocument/2006/relationships/image" Target="../media/image48.png"/><Relationship Id="rId20"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18.png"/><Relationship Id="rId24" Type="http://schemas.openxmlformats.org/officeDocument/2006/relationships/image" Target="../media/image56.png"/><Relationship Id="rId5" Type="http://schemas.openxmlformats.org/officeDocument/2006/relationships/image" Target="../media/image38.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6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voti.nl/blog/wp-content/uploads/2015/03/real-time-interactive.gif"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hyperlink" Target="http://www.voti.nl/blog/wp-content/uploads/2015/03/real-time-real-time.gif" TargetMode="Externa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772816"/>
            <a:ext cx="8141172" cy="1470025"/>
          </a:xfrm>
        </p:spPr>
        <p:txBody>
          <a:bodyPr>
            <a:normAutofit fontScale="90000"/>
          </a:bodyPr>
          <a:lstStyle/>
          <a:p>
            <a:r>
              <a:rPr lang="en-US" sz="6000" b="1" noProof="0" dirty="0" smtClean="0"/>
              <a:t>C++ on small microcontrollers</a:t>
            </a:r>
            <a:endParaRPr lang="en-US" sz="6000" b="1" noProof="0" dirty="0"/>
          </a:p>
        </p:txBody>
      </p:sp>
      <p:sp>
        <p:nvSpPr>
          <p:cNvPr id="3" name="Subtitle 2"/>
          <p:cNvSpPr>
            <a:spLocks noGrp="1"/>
          </p:cNvSpPr>
          <p:nvPr>
            <p:ph type="subTitle" idx="1"/>
          </p:nvPr>
        </p:nvSpPr>
        <p:spPr>
          <a:xfrm>
            <a:off x="755576" y="3645024"/>
            <a:ext cx="6400800" cy="313932"/>
          </a:xfrm>
        </p:spPr>
        <p:txBody>
          <a:bodyPr/>
          <a:lstStyle/>
          <a:p>
            <a:r>
              <a:rPr lang="en-US" sz="1800" b="1" dirty="0">
                <a:solidFill>
                  <a:schemeClr val="tx1"/>
                </a:solidFill>
              </a:rPr>
              <a:t>T</a:t>
            </a:r>
            <a:r>
              <a:rPr lang="en-US" sz="1800" b="1" noProof="0" dirty="0" err="1" smtClean="0">
                <a:solidFill>
                  <a:schemeClr val="tx1"/>
                </a:solidFill>
              </a:rPr>
              <a:t>alk</a:t>
            </a:r>
            <a:endParaRPr lang="en-US" sz="1800" b="1" noProof="0" dirty="0" smtClean="0">
              <a:solidFill>
                <a:schemeClr val="tx1"/>
              </a:solidFill>
            </a:endParaRPr>
          </a:p>
        </p:txBody>
      </p:sp>
      <p:sp>
        <p:nvSpPr>
          <p:cNvPr id="5" name="Subtitle 2"/>
          <p:cNvSpPr txBox="1">
            <a:spLocks/>
          </p:cNvSpPr>
          <p:nvPr/>
        </p:nvSpPr>
        <p:spPr>
          <a:xfrm>
            <a:off x="2590328" y="4465847"/>
            <a:ext cx="6302152" cy="1828800"/>
          </a:xfrm>
          <a:prstGeom prst="rect">
            <a:avLst/>
          </a:prstGeom>
        </p:spPr>
        <p:txBody>
          <a:bodyPr vert="horz" lIns="91440" tIns="45720" rIns="91440" bIns="45720" rtlCol="0">
            <a:normAutofit fontScale="5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nl-NL" b="1" dirty="0" smtClean="0">
                <a:solidFill>
                  <a:schemeClr val="tx1"/>
                </a:solidFill>
              </a:rPr>
              <a:t>Wouter van Ooijen MSc (ir)</a:t>
            </a:r>
          </a:p>
          <a:p>
            <a:pPr algn="l"/>
            <a:r>
              <a:rPr lang="nl-NL" b="1" dirty="0" smtClean="0">
                <a:solidFill>
                  <a:schemeClr val="tx1"/>
                </a:solidFill>
              </a:rPr>
              <a:t>Hogeschool Utrecht, Netherlands, </a:t>
            </a:r>
          </a:p>
          <a:p>
            <a:pPr algn="l"/>
            <a:r>
              <a:rPr lang="nl-NL" b="1" dirty="0">
                <a:solidFill>
                  <a:schemeClr val="tx1"/>
                </a:solidFill>
              </a:rPr>
              <a:t> </a:t>
            </a:r>
            <a:r>
              <a:rPr lang="nl-NL" b="1" dirty="0" smtClean="0">
                <a:solidFill>
                  <a:schemeClr val="tx1"/>
                </a:solidFill>
              </a:rPr>
              <a:t>  senior </a:t>
            </a:r>
            <a:r>
              <a:rPr lang="nl-NL" b="1" dirty="0" err="1" smtClean="0">
                <a:solidFill>
                  <a:schemeClr val="tx1"/>
                </a:solidFill>
              </a:rPr>
              <a:t>lecturer</a:t>
            </a:r>
            <a:r>
              <a:rPr lang="nl-NL" b="1" dirty="0" smtClean="0">
                <a:solidFill>
                  <a:schemeClr val="tx1"/>
                </a:solidFill>
              </a:rPr>
              <a:t>  Computer Engineering</a:t>
            </a:r>
          </a:p>
          <a:p>
            <a:pPr algn="l"/>
            <a:r>
              <a:rPr lang="nl-NL" b="1" dirty="0" smtClean="0">
                <a:solidFill>
                  <a:schemeClr val="tx1"/>
                </a:solidFill>
              </a:rPr>
              <a:t>wouter.vanooijen@hu.nl</a:t>
            </a:r>
            <a:endParaRPr lang="en-US" b="1" dirty="0">
              <a:solidFill>
                <a:schemeClr val="tx1"/>
              </a:solidFill>
            </a:endParaRPr>
          </a:p>
          <a:p>
            <a:pPr algn="l"/>
            <a:endParaRPr lang="nl-NL" b="1" dirty="0" smtClean="0">
              <a:solidFill>
                <a:schemeClr val="tx1"/>
              </a:solidFill>
            </a:endParaRPr>
          </a:p>
          <a:p>
            <a:pPr algn="l"/>
            <a:r>
              <a:rPr lang="nl-NL" b="1" dirty="0" smtClean="0">
                <a:solidFill>
                  <a:schemeClr val="tx1"/>
                </a:solidFill>
              </a:rPr>
              <a:t>Meeting C++ </a:t>
            </a:r>
            <a:r>
              <a:rPr lang="nl-NL" b="1" dirty="0">
                <a:solidFill>
                  <a:schemeClr val="tx1"/>
                </a:solidFill>
              </a:rPr>
              <a:t>B</a:t>
            </a:r>
            <a:r>
              <a:rPr lang="nl-NL" b="1" dirty="0" smtClean="0">
                <a:solidFill>
                  <a:schemeClr val="tx1"/>
                </a:solidFill>
              </a:rPr>
              <a:t>erlin 2015 : Embedded  (&amp; </a:t>
            </a:r>
            <a:r>
              <a:rPr lang="en-US" b="1" dirty="0" smtClean="0">
                <a:solidFill>
                  <a:schemeClr val="tx1"/>
                </a:solidFill>
              </a:rPr>
              <a:t>parallelism</a:t>
            </a:r>
            <a:r>
              <a:rPr lang="nl-NL" b="1" dirty="0" smtClean="0">
                <a:solidFill>
                  <a:schemeClr val="tx1"/>
                </a:solidFill>
              </a:rPr>
              <a:t>)</a:t>
            </a:r>
            <a:endParaRPr lang="en-US" b="1" dirty="0">
              <a:solidFill>
                <a:schemeClr val="tx1"/>
              </a:solidFill>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64755"/>
            <a:ext cx="1736681" cy="1916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334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52" y="476672"/>
            <a:ext cx="7344816" cy="523220"/>
          </a:xfrm>
        </p:spPr>
        <p:txBody>
          <a:bodyPr/>
          <a:lstStyle/>
          <a:p>
            <a:r>
              <a:rPr lang="en-US" sz="2800" noProof="0" dirty="0" smtClean="0"/>
              <a:t>C++ in (very) serious embedded systems</a:t>
            </a:r>
            <a:endParaRPr lang="en-US" sz="2800" noProof="0" dirty="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10</a:t>
            </a:fld>
            <a:endParaRPr lang="nl-NL" dirty="0" smtClean="0"/>
          </a:p>
        </p:txBody>
      </p:sp>
      <p:sp>
        <p:nvSpPr>
          <p:cNvPr id="9" name="Tijdelijke aanduiding voor inhoud 3"/>
          <p:cNvSpPr txBox="1">
            <a:spLocks/>
          </p:cNvSpPr>
          <p:nvPr/>
        </p:nvSpPr>
        <p:spPr bwMode="auto">
          <a:xfrm>
            <a:off x="417569" y="4116017"/>
            <a:ext cx="400802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fontAlgn="t">
              <a:buNone/>
            </a:pPr>
            <a:r>
              <a:rPr lang="en-US" sz="1800" dirty="0" err="1"/>
              <a:t>CppCon</a:t>
            </a:r>
            <a:r>
              <a:rPr lang="en-US" sz="1800" dirty="0"/>
              <a:t> 2014: Mark </a:t>
            </a:r>
            <a:r>
              <a:rPr lang="en-US" sz="1800" dirty="0" err="1"/>
              <a:t>Maimone</a:t>
            </a:r>
            <a:r>
              <a:rPr lang="en-US" sz="1800" dirty="0"/>
              <a:t> "C++ on Mars: Incorporating C++ into Mars Rover Flight Software"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95" y="1633756"/>
            <a:ext cx="3989814" cy="229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2420888"/>
            <a:ext cx="3971398" cy="2300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jdelijke aanduiding voor inhoud 3"/>
          <p:cNvSpPr txBox="1">
            <a:spLocks/>
          </p:cNvSpPr>
          <p:nvPr/>
        </p:nvSpPr>
        <p:spPr bwMode="auto">
          <a:xfrm>
            <a:off x="4625695" y="5005546"/>
            <a:ext cx="415204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fontAlgn="t">
              <a:buNone/>
            </a:pPr>
            <a:r>
              <a:rPr lang="en-US" sz="1800" dirty="0"/>
              <a:t>CppCon2014: Bill </a:t>
            </a:r>
            <a:r>
              <a:rPr lang="en-US" sz="1800" dirty="0" err="1"/>
              <a:t>Emshoff</a:t>
            </a:r>
            <a:r>
              <a:rPr lang="en-US" sz="1800" dirty="0"/>
              <a:t> "Using C++ on Mission and Safety Critical Platforms"</a:t>
            </a:r>
          </a:p>
        </p:txBody>
      </p:sp>
    </p:spTree>
    <p:extLst>
      <p:ext uri="{BB962C8B-B14F-4D97-AF65-F5344CB8AC3E}">
        <p14:creationId xmlns:p14="http://schemas.microsoft.com/office/powerpoint/2010/main" val="1096300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  </a:t>
            </a:r>
            <a:br>
              <a:rPr lang="en-US" noProof="0" dirty="0" smtClean="0"/>
            </a:br>
            <a:r>
              <a:rPr lang="en-US" noProof="0" dirty="0" smtClean="0"/>
              <a:t>a wide range of hardware capabilities</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11</a:t>
            </a:fld>
            <a:endParaRPr lang="nl-NL" dirty="0" smtClean="0"/>
          </a:p>
        </p:txBody>
      </p:sp>
      <p:cxnSp>
        <p:nvCxnSpPr>
          <p:cNvPr id="4" name="Straight Connector 3"/>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8"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2021" y="2634019"/>
            <a:ext cx="1406283"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2" name="Content Placeholder 2"/>
          <p:cNvSpPr txBox="1">
            <a:spLocks/>
          </p:cNvSpPr>
          <p:nvPr/>
        </p:nvSpPr>
        <p:spPr>
          <a:xfrm>
            <a:off x="-36512" y="3140968"/>
            <a:ext cx="876230" cy="4953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4-bit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3" name="Content Placeholder 2"/>
          <p:cNvSpPr txBox="1">
            <a:spLocks/>
          </p:cNvSpPr>
          <p:nvPr/>
        </p:nvSpPr>
        <p:spPr>
          <a:xfrm>
            <a:off x="12923" y="4149080"/>
            <a:ext cx="405502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8-bit : 8051, PIC, AVR,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4" name="Content Placeholder 2"/>
          <p:cNvSpPr txBox="1">
            <a:spLocks/>
          </p:cNvSpPr>
          <p:nvPr/>
        </p:nvSpPr>
        <p:spPr>
          <a:xfrm>
            <a:off x="755576" y="5085184"/>
            <a:ext cx="3617558"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16-bit : MSP430, PIC,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5" name="Content Placeholder 2"/>
          <p:cNvSpPr txBox="1">
            <a:spLocks/>
          </p:cNvSpPr>
          <p:nvPr/>
        </p:nvSpPr>
        <p:spPr>
          <a:xfrm>
            <a:off x="8100392" y="3153541"/>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64-bit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6" name="Content Placeholder 2"/>
          <p:cNvSpPr txBox="1">
            <a:spLocks/>
          </p:cNvSpPr>
          <p:nvPr/>
        </p:nvSpPr>
        <p:spPr>
          <a:xfrm>
            <a:off x="4247964" y="5949280"/>
            <a:ext cx="414046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ym typeface="Wingdings" panose="05000000000000000000" pitchFamily="2" charset="2"/>
              </a:rPr>
              <a:t>32-bit : ARM, MIPS, Intel, …</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27" name="Right Brace 18"/>
          <p:cNvSpPr/>
          <p:nvPr/>
        </p:nvSpPr>
        <p:spPr bwMode="auto">
          <a:xfrm rot="5400000">
            <a:off x="4608383" y="2772164"/>
            <a:ext cx="332420" cy="602181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8" name="Right Brace 18"/>
          <p:cNvSpPr/>
          <p:nvPr/>
        </p:nvSpPr>
        <p:spPr bwMode="auto">
          <a:xfrm rot="5400000">
            <a:off x="1283506" y="3031741"/>
            <a:ext cx="487351" cy="1857933"/>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9" name="Right Brace 18"/>
          <p:cNvSpPr/>
          <p:nvPr/>
        </p:nvSpPr>
        <p:spPr bwMode="auto">
          <a:xfrm rot="5400000">
            <a:off x="2469934" y="3884049"/>
            <a:ext cx="332420" cy="2176959"/>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30" name="Content Placeholder 2"/>
          <p:cNvSpPr txBox="1">
            <a:spLocks/>
          </p:cNvSpPr>
          <p:nvPr/>
        </p:nvSpPr>
        <p:spPr>
          <a:xfrm>
            <a:off x="24754" y="4509120"/>
            <a:ext cx="405502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dirty="0" smtClean="0">
                <a:sym typeface="Wingdings" panose="05000000000000000000" pitchFamily="2" charset="2"/>
              </a:rPr>
              <a:t>No full standard C/C++</a:t>
            </a:r>
            <a:endParaRPr lang="nl-NL" sz="1000" b="1" dirty="0">
              <a:sym typeface="Wingdings" panose="05000000000000000000" pitchFamily="2" charset="2"/>
            </a:endParaRPr>
          </a:p>
          <a:p>
            <a:pPr marL="0" indent="0">
              <a:buNone/>
            </a:pPr>
            <a:endParaRPr lang="nl-NL" sz="1000" b="1" dirty="0" smtClean="0">
              <a:sym typeface="Wingdings" panose="05000000000000000000" pitchFamily="2" charset="2"/>
            </a:endParaRPr>
          </a:p>
        </p:txBody>
      </p:sp>
    </p:spTree>
    <p:extLst>
      <p:ext uri="{BB962C8B-B14F-4D97-AF65-F5344CB8AC3E}">
        <p14:creationId xmlns:p14="http://schemas.microsoft.com/office/powerpoint/2010/main" val="771530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  </a:t>
            </a:r>
            <a:br>
              <a:rPr lang="en-US" noProof="0" dirty="0" smtClean="0"/>
            </a:br>
            <a:r>
              <a:rPr lang="en-US" noProof="0" dirty="0" smtClean="0"/>
              <a:t>a wide range of hardware capabilities</a:t>
            </a:r>
            <a:endParaRPr lang="en-US" noProof="0" dirty="0"/>
          </a:p>
        </p:txBody>
      </p:sp>
      <p:sp>
        <p:nvSpPr>
          <p:cNvPr id="5" name="Content Placeholder 2"/>
          <p:cNvSpPr txBox="1">
            <a:spLocks/>
          </p:cNvSpPr>
          <p:nvPr/>
        </p:nvSpPr>
        <p:spPr>
          <a:xfrm>
            <a:off x="879384" y="4959742"/>
            <a:ext cx="1964424"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Bare metal: </a:t>
            </a:r>
            <a:r>
              <a:rPr lang="nl-NL" sz="2400" b="1" dirty="0" err="1" smtClean="0"/>
              <a:t>libraries</a:t>
            </a:r>
            <a:r>
              <a:rPr lang="nl-NL" sz="2400" b="1" dirty="0" smtClean="0"/>
              <a:t>, but no OS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12</a:t>
            </a:fld>
            <a:endParaRPr lang="nl-NL" dirty="0" smtClean="0"/>
          </a:p>
        </p:txBody>
      </p:sp>
      <p:cxnSp>
        <p:nvCxnSpPr>
          <p:cNvPr id="4" name="Straight Connector 3"/>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8"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2021" y="2634019"/>
            <a:ext cx="1406283"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1472882" y="3917600"/>
            <a:ext cx="5544616"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Wide range of ‘support software’:</a:t>
            </a:r>
          </a:p>
        </p:txBody>
      </p:sp>
      <p:sp>
        <p:nvSpPr>
          <p:cNvPr id="16"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7" name="Content Placeholder 2"/>
          <p:cNvSpPr txBox="1">
            <a:spLocks/>
          </p:cNvSpPr>
          <p:nvPr/>
        </p:nvSpPr>
        <p:spPr>
          <a:xfrm>
            <a:off x="6012160" y="4959742"/>
            <a:ext cx="2500072"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Desktop OS:</a:t>
            </a:r>
          </a:p>
          <a:p>
            <a:pPr marL="0" indent="0">
              <a:buNone/>
            </a:pPr>
            <a:r>
              <a:rPr lang="nl-NL" sz="2400" b="1" dirty="0" smtClean="0">
                <a:sym typeface="Wingdings" panose="05000000000000000000" pitchFamily="2" charset="2"/>
              </a:rPr>
              <a:t>Linux</a:t>
            </a:r>
          </a:p>
          <a:p>
            <a:pPr marL="0" indent="0">
              <a:buNone/>
            </a:pPr>
            <a:r>
              <a:rPr lang="nl-NL" sz="2400" b="1" dirty="0" smtClean="0">
                <a:sym typeface="Wingdings" panose="05000000000000000000" pitchFamily="2" charset="2"/>
              </a:rPr>
              <a:t>Windows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8" name="Content Placeholder 2"/>
          <p:cNvSpPr txBox="1">
            <a:spLocks/>
          </p:cNvSpPr>
          <p:nvPr/>
        </p:nvSpPr>
        <p:spPr>
          <a:xfrm>
            <a:off x="3850241" y="5268737"/>
            <a:ext cx="1453038" cy="415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RTOS</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6" name="Right Brace 5"/>
          <p:cNvSpPr/>
          <p:nvPr/>
        </p:nvSpPr>
        <p:spPr bwMode="auto">
          <a:xfrm rot="5400000">
            <a:off x="1835696" y="3053504"/>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9" name="Right Brace 18"/>
          <p:cNvSpPr/>
          <p:nvPr/>
        </p:nvSpPr>
        <p:spPr bwMode="auto">
          <a:xfrm rot="5400000">
            <a:off x="6759860" y="3053504"/>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0" name="Right Brace 19"/>
          <p:cNvSpPr/>
          <p:nvPr/>
        </p:nvSpPr>
        <p:spPr bwMode="auto">
          <a:xfrm rot="5400000">
            <a:off x="4211960" y="3453687"/>
            <a:ext cx="332420" cy="3267980"/>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7893" y="1817005"/>
            <a:ext cx="583956"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1947" y="1844824"/>
            <a:ext cx="492141" cy="55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35594" y="1897193"/>
            <a:ext cx="488884" cy="466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m.eet.com/media/1027841/Java_logo_290x249.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5264" y="1934325"/>
            <a:ext cx="515359" cy="44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634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Microcontrollers</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13</a:t>
            </a:fld>
            <a:endParaRPr lang="nl-NL" dirty="0" smtClean="0"/>
          </a:p>
        </p:txBody>
      </p:sp>
      <p:graphicFrame>
        <p:nvGraphicFramePr>
          <p:cNvPr id="3" name="Table 2"/>
          <p:cNvGraphicFramePr>
            <a:graphicFrameLocks noGrp="1"/>
          </p:cNvGraphicFramePr>
          <p:nvPr>
            <p:extLst>
              <p:ext uri="{D42A27DB-BD31-4B8C-83A1-F6EECF244321}">
                <p14:modId xmlns:p14="http://schemas.microsoft.com/office/powerpoint/2010/main" val="424711416"/>
              </p:ext>
            </p:extLst>
          </p:nvPr>
        </p:nvGraphicFramePr>
        <p:xfrm>
          <a:off x="924272" y="2057256"/>
          <a:ext cx="7176120" cy="3387968"/>
        </p:xfrm>
        <a:graphic>
          <a:graphicData uri="http://schemas.openxmlformats.org/drawingml/2006/table">
            <a:tbl>
              <a:tblPr firstRow="1" bandRow="1">
                <a:tableStyleId>{5C22544A-7EE6-4342-B048-85BDC9FD1C3A}</a:tableStyleId>
              </a:tblPr>
              <a:tblGrid>
                <a:gridCol w="2392040"/>
                <a:gridCol w="2392040"/>
                <a:gridCol w="2392040"/>
              </a:tblGrid>
              <a:tr h="1162928">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nl-NL" dirty="0" smtClean="0"/>
                        <a:t>Price</a:t>
                      </a:r>
                      <a:endParaRPr lang="en-US" dirty="0"/>
                    </a:p>
                  </a:txBody>
                  <a:tcPr/>
                </a:tc>
                <a:tc>
                  <a:txBody>
                    <a:bodyPr/>
                    <a:lstStyle/>
                    <a:p>
                      <a:r>
                        <a:rPr lang="nl-NL" dirty="0" smtClean="0"/>
                        <a:t>E 0.30</a:t>
                      </a:r>
                      <a:endParaRPr lang="en-US" dirty="0"/>
                    </a:p>
                  </a:txBody>
                  <a:tcPr/>
                </a:tc>
                <a:tc>
                  <a:txBody>
                    <a:bodyPr/>
                    <a:lstStyle/>
                    <a:p>
                      <a:r>
                        <a:rPr lang="nl-NL" dirty="0" smtClean="0"/>
                        <a:t>E 50.00</a:t>
                      </a:r>
                      <a:endParaRPr lang="en-US" dirty="0"/>
                    </a:p>
                  </a:txBody>
                  <a:tcPr/>
                </a:tc>
              </a:tr>
              <a:tr h="370840">
                <a:tc>
                  <a:txBody>
                    <a:bodyPr/>
                    <a:lstStyle/>
                    <a:p>
                      <a:r>
                        <a:rPr lang="nl-NL" dirty="0" err="1" smtClean="0"/>
                        <a:t>Number</a:t>
                      </a:r>
                      <a:r>
                        <a:rPr lang="nl-NL" dirty="0" smtClean="0"/>
                        <a:t> of</a:t>
                      </a:r>
                      <a:r>
                        <a:rPr lang="nl-NL" baseline="0" dirty="0" smtClean="0"/>
                        <a:t> I/O </a:t>
                      </a:r>
                      <a:r>
                        <a:rPr lang="nl-NL" baseline="0" dirty="0" err="1" smtClean="0"/>
                        <a:t>pins</a:t>
                      </a:r>
                      <a:endParaRPr lang="en-US" dirty="0"/>
                    </a:p>
                  </a:txBody>
                  <a:tcPr/>
                </a:tc>
                <a:tc>
                  <a:txBody>
                    <a:bodyPr/>
                    <a:lstStyle/>
                    <a:p>
                      <a:r>
                        <a:rPr lang="nl-NL" dirty="0" smtClean="0"/>
                        <a:t>4</a:t>
                      </a:r>
                      <a:endParaRPr lang="en-US" dirty="0"/>
                    </a:p>
                  </a:txBody>
                  <a:tcPr/>
                </a:tc>
                <a:tc>
                  <a:txBody>
                    <a:bodyPr/>
                    <a:lstStyle/>
                    <a:p>
                      <a:r>
                        <a:rPr lang="nl-NL" dirty="0" smtClean="0"/>
                        <a:t>400</a:t>
                      </a:r>
                      <a:endParaRPr lang="en-US" dirty="0"/>
                    </a:p>
                  </a:txBody>
                  <a:tcPr/>
                </a:tc>
              </a:tr>
              <a:tr h="370840">
                <a:tc>
                  <a:txBody>
                    <a:bodyPr/>
                    <a:lstStyle/>
                    <a:p>
                      <a:r>
                        <a:rPr lang="nl-NL" dirty="0" err="1" smtClean="0"/>
                        <a:t>Clock</a:t>
                      </a:r>
                      <a:r>
                        <a:rPr lang="nl-NL" dirty="0" smtClean="0"/>
                        <a:t> </a:t>
                      </a:r>
                      <a:r>
                        <a:rPr lang="nl-NL" dirty="0" err="1" smtClean="0"/>
                        <a:t>frequency</a:t>
                      </a:r>
                      <a:endParaRPr lang="en-US" dirty="0"/>
                    </a:p>
                  </a:txBody>
                  <a:tcPr/>
                </a:tc>
                <a:tc>
                  <a:txBody>
                    <a:bodyPr/>
                    <a:lstStyle/>
                    <a:p>
                      <a:r>
                        <a:rPr lang="nl-NL" dirty="0" smtClean="0"/>
                        <a:t>4 MHz</a:t>
                      </a:r>
                      <a:endParaRPr lang="en-US" dirty="0"/>
                    </a:p>
                  </a:txBody>
                  <a:tcPr/>
                </a:tc>
                <a:tc>
                  <a:txBody>
                    <a:bodyPr/>
                    <a:lstStyle/>
                    <a:p>
                      <a:r>
                        <a:rPr lang="nl-NL" dirty="0" smtClean="0"/>
                        <a:t>400 MHz</a:t>
                      </a:r>
                      <a:endParaRPr lang="en-US" dirty="0"/>
                    </a:p>
                  </a:txBody>
                  <a:tcPr/>
                </a:tc>
              </a:tr>
              <a:tr h="370840">
                <a:tc>
                  <a:txBody>
                    <a:bodyPr/>
                    <a:lstStyle/>
                    <a:p>
                      <a:r>
                        <a:rPr lang="nl-NL" dirty="0" smtClean="0"/>
                        <a:t>Flash ROM</a:t>
                      </a:r>
                      <a:endParaRPr lang="en-US" dirty="0"/>
                    </a:p>
                  </a:txBody>
                  <a:tcPr/>
                </a:tc>
                <a:tc>
                  <a:txBody>
                    <a:bodyPr/>
                    <a:lstStyle/>
                    <a:p>
                      <a:r>
                        <a:rPr lang="nl-NL" dirty="0" smtClean="0"/>
                        <a:t>256 </a:t>
                      </a:r>
                      <a:r>
                        <a:rPr lang="nl-NL" dirty="0" err="1" smtClean="0"/>
                        <a:t>instructions</a:t>
                      </a:r>
                      <a:endParaRPr lang="en-US" dirty="0"/>
                    </a:p>
                  </a:txBody>
                  <a:tcPr/>
                </a:tc>
                <a:tc>
                  <a:txBody>
                    <a:bodyPr/>
                    <a:lstStyle/>
                    <a:p>
                      <a:r>
                        <a:rPr lang="nl-NL" dirty="0" smtClean="0"/>
                        <a:t>4 Mb</a:t>
                      </a:r>
                      <a:endParaRPr lang="en-US" dirty="0"/>
                    </a:p>
                  </a:txBody>
                  <a:tcPr/>
                </a:tc>
              </a:tr>
              <a:tr h="370840">
                <a:tc>
                  <a:txBody>
                    <a:bodyPr/>
                    <a:lstStyle/>
                    <a:p>
                      <a:r>
                        <a:rPr lang="nl-NL" dirty="0" smtClean="0"/>
                        <a:t>RAM</a:t>
                      </a:r>
                      <a:endParaRPr lang="en-US" dirty="0"/>
                    </a:p>
                  </a:txBody>
                  <a:tcPr/>
                </a:tc>
                <a:tc>
                  <a:txBody>
                    <a:bodyPr/>
                    <a:lstStyle/>
                    <a:p>
                      <a:r>
                        <a:rPr lang="nl-NL" dirty="0" smtClean="0"/>
                        <a:t>16 bytes</a:t>
                      </a:r>
                      <a:endParaRPr lang="en-US" dirty="0"/>
                    </a:p>
                  </a:txBody>
                  <a:tcPr/>
                </a:tc>
                <a:tc>
                  <a:txBody>
                    <a:bodyPr/>
                    <a:lstStyle/>
                    <a:p>
                      <a:r>
                        <a:rPr lang="nl-NL" dirty="0" smtClean="0"/>
                        <a:t>512 Kb</a:t>
                      </a:r>
                      <a:endParaRPr lang="en-US" dirty="0"/>
                    </a:p>
                  </a:txBody>
                  <a:tcPr/>
                </a:tc>
              </a:tr>
              <a:tr h="370840">
                <a:tc>
                  <a:txBody>
                    <a:bodyPr/>
                    <a:lstStyle/>
                    <a:p>
                      <a:r>
                        <a:rPr lang="nl-NL" dirty="0" smtClean="0"/>
                        <a:t>Word </a:t>
                      </a:r>
                      <a:r>
                        <a:rPr lang="nl-NL" dirty="0" err="1" smtClean="0"/>
                        <a:t>size</a:t>
                      </a:r>
                      <a:endParaRPr lang="en-US" dirty="0"/>
                    </a:p>
                  </a:txBody>
                  <a:tcPr/>
                </a:tc>
                <a:tc>
                  <a:txBody>
                    <a:bodyPr/>
                    <a:lstStyle/>
                    <a:p>
                      <a:r>
                        <a:rPr lang="nl-NL" dirty="0" smtClean="0"/>
                        <a:t>8</a:t>
                      </a:r>
                      <a:endParaRPr lang="en-US" dirty="0"/>
                    </a:p>
                  </a:txBody>
                  <a:tcPr/>
                </a:tc>
                <a:tc>
                  <a:txBody>
                    <a:bodyPr/>
                    <a:lstStyle/>
                    <a:p>
                      <a:r>
                        <a:rPr lang="nl-NL" dirty="0" smtClean="0"/>
                        <a:t>32</a:t>
                      </a:r>
                      <a:endParaRPr lang="en-US" dirty="0"/>
                    </a:p>
                  </a:txBody>
                  <a:tcPr/>
                </a:tc>
              </a:tr>
            </a:tbl>
          </a:graphicData>
        </a:graphic>
      </p:graphicFrame>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2664" y="2517347"/>
            <a:ext cx="198723" cy="187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64" y="2129265"/>
            <a:ext cx="1432131" cy="99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099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Compared with a desktop</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14</a:t>
            </a:fld>
            <a:endParaRPr lang="nl-NL" dirty="0" smtClean="0"/>
          </a:p>
        </p:txBody>
      </p:sp>
      <p:graphicFrame>
        <p:nvGraphicFramePr>
          <p:cNvPr id="3" name="Table 2"/>
          <p:cNvGraphicFramePr>
            <a:graphicFrameLocks noGrp="1"/>
          </p:cNvGraphicFramePr>
          <p:nvPr>
            <p:extLst>
              <p:ext uri="{D42A27DB-BD31-4B8C-83A1-F6EECF244321}">
                <p14:modId xmlns:p14="http://schemas.microsoft.com/office/powerpoint/2010/main" val="197079"/>
              </p:ext>
            </p:extLst>
          </p:nvPr>
        </p:nvGraphicFramePr>
        <p:xfrm>
          <a:off x="251520" y="1878816"/>
          <a:ext cx="8712968" cy="3926448"/>
        </p:xfrm>
        <a:graphic>
          <a:graphicData uri="http://schemas.openxmlformats.org/drawingml/2006/table">
            <a:tbl>
              <a:tblPr firstRow="1" bandRow="1">
                <a:tableStyleId>{5C22544A-7EE6-4342-B048-85BDC9FD1C3A}</a:tableStyleId>
              </a:tblPr>
              <a:tblGrid>
                <a:gridCol w="1380153"/>
                <a:gridCol w="1380153"/>
                <a:gridCol w="984110"/>
                <a:gridCol w="1800200"/>
                <a:gridCol w="1512168"/>
                <a:gridCol w="1656184"/>
              </a:tblGrid>
              <a:tr h="1162928">
                <a:tc>
                  <a:txBody>
                    <a:bodyPr/>
                    <a:lstStyle/>
                    <a:p>
                      <a:endParaRPr lang="en-US" dirty="0"/>
                    </a:p>
                  </a:txBody>
                  <a:tcPr/>
                </a:tc>
                <a:tc>
                  <a:txBody>
                    <a:bodyPr/>
                    <a:lstStyle/>
                    <a:p>
                      <a:endParaRPr lang="en-US" dirty="0"/>
                    </a:p>
                  </a:txBody>
                  <a:tcPr/>
                </a:tc>
                <a:tc gridSpan="2">
                  <a:txBody>
                    <a:bodyPr/>
                    <a:lstStyle/>
                    <a:p>
                      <a:endParaRPr lang="en-US" dirty="0"/>
                    </a:p>
                  </a:txBody>
                  <a:tcPr/>
                </a:tc>
                <a:tc hMerge="1">
                  <a:txBody>
                    <a:bodyPr/>
                    <a:lstStyle/>
                    <a:p>
                      <a:endParaRPr lang="en-US" dirty="0"/>
                    </a:p>
                  </a:txBody>
                  <a:tcPr/>
                </a:tc>
                <a:tc gridSpan="2">
                  <a:txBody>
                    <a:bodyPr/>
                    <a:lstStyle/>
                    <a:p>
                      <a:endParaRPr lang="en-US" dirty="0"/>
                    </a:p>
                  </a:txBody>
                  <a:tcPr/>
                </a:tc>
                <a:tc hMerge="1">
                  <a:txBody>
                    <a:bodyPr/>
                    <a:lstStyle/>
                    <a:p>
                      <a:endParaRPr lang="en-US" dirty="0"/>
                    </a:p>
                  </a:txBody>
                  <a:tcPr/>
                </a:tc>
              </a:tr>
              <a:tr h="370840">
                <a:tc>
                  <a:txBody>
                    <a:bodyPr/>
                    <a:lstStyle/>
                    <a:p>
                      <a:r>
                        <a:rPr lang="nl-NL" dirty="0" smtClean="0"/>
                        <a:t>Price</a:t>
                      </a:r>
                      <a:endParaRPr lang="en-US" dirty="0"/>
                    </a:p>
                  </a:txBody>
                  <a:tcPr/>
                </a:tc>
                <a:tc>
                  <a:txBody>
                    <a:bodyPr/>
                    <a:lstStyle/>
                    <a:p>
                      <a:r>
                        <a:rPr lang="nl-NL" dirty="0" smtClean="0"/>
                        <a:t>E 300</a:t>
                      </a:r>
                      <a:endParaRPr lang="en-US" dirty="0"/>
                    </a:p>
                  </a:txBody>
                  <a:tcPr/>
                </a:tc>
                <a:tc>
                  <a:txBody>
                    <a:bodyPr/>
                    <a:lstStyle/>
                    <a:p>
                      <a:r>
                        <a:rPr lang="nl-NL" dirty="0" smtClean="0"/>
                        <a:t>E 0.30</a:t>
                      </a:r>
                      <a:endParaRPr lang="en-US" dirty="0"/>
                    </a:p>
                  </a:txBody>
                  <a:tcPr/>
                </a:tc>
                <a:tc>
                  <a:txBody>
                    <a:bodyPr/>
                    <a:lstStyle/>
                    <a:p>
                      <a:r>
                        <a:rPr lang="nl-NL" dirty="0" smtClean="0"/>
                        <a:t>1000</a:t>
                      </a:r>
                      <a:endParaRPr lang="en-US" dirty="0"/>
                    </a:p>
                  </a:txBody>
                  <a:tcPr>
                    <a:solidFill>
                      <a:srgbClr val="FFC000"/>
                    </a:solidFill>
                  </a:tcPr>
                </a:tc>
                <a:tc>
                  <a:txBody>
                    <a:bodyPr/>
                    <a:lstStyle/>
                    <a:p>
                      <a:r>
                        <a:rPr lang="nl-NL" dirty="0" smtClean="0"/>
                        <a:t>E 50</a:t>
                      </a:r>
                      <a:endParaRPr lang="en-US" dirty="0"/>
                    </a:p>
                  </a:txBody>
                  <a:tcPr/>
                </a:tc>
                <a:tc>
                  <a:txBody>
                    <a:bodyPr/>
                    <a:lstStyle/>
                    <a:p>
                      <a:r>
                        <a:rPr lang="nl-NL" dirty="0" smtClean="0"/>
                        <a:t>6</a:t>
                      </a:r>
                      <a:endParaRPr lang="en-US" dirty="0"/>
                    </a:p>
                  </a:txBody>
                  <a:tcPr>
                    <a:solidFill>
                      <a:srgbClr val="FFC000"/>
                    </a:solidFill>
                  </a:tcPr>
                </a:tc>
              </a:tr>
              <a:tr h="370840">
                <a:tc>
                  <a:txBody>
                    <a:bodyPr/>
                    <a:lstStyle/>
                    <a:p>
                      <a:r>
                        <a:rPr lang="nl-NL" dirty="0" err="1" smtClean="0"/>
                        <a:t>Number</a:t>
                      </a:r>
                      <a:r>
                        <a:rPr lang="nl-NL" dirty="0" smtClean="0"/>
                        <a:t> of</a:t>
                      </a:r>
                      <a:r>
                        <a:rPr lang="nl-NL" baseline="0" dirty="0" smtClean="0"/>
                        <a:t> I/O </a:t>
                      </a:r>
                      <a:r>
                        <a:rPr lang="nl-NL" baseline="0" dirty="0" err="1" smtClean="0"/>
                        <a:t>pins</a:t>
                      </a:r>
                      <a:endParaRPr lang="en-US" dirty="0"/>
                    </a:p>
                  </a:txBody>
                  <a:tcPr/>
                </a:tc>
                <a:tc>
                  <a:txBody>
                    <a:bodyPr/>
                    <a:lstStyle/>
                    <a:p>
                      <a:r>
                        <a:rPr lang="nl-NL" dirty="0" smtClean="0"/>
                        <a:t>?</a:t>
                      </a:r>
                      <a:endParaRPr lang="en-US" dirty="0"/>
                    </a:p>
                  </a:txBody>
                  <a:tcPr/>
                </a:tc>
                <a:tc>
                  <a:txBody>
                    <a:bodyPr/>
                    <a:lstStyle/>
                    <a:p>
                      <a:r>
                        <a:rPr lang="nl-NL" dirty="0" smtClean="0"/>
                        <a:t>4</a:t>
                      </a:r>
                      <a:endParaRPr lang="en-US" dirty="0"/>
                    </a:p>
                  </a:txBody>
                  <a:tcPr/>
                </a:tc>
                <a:tc>
                  <a:txBody>
                    <a:bodyPr/>
                    <a:lstStyle/>
                    <a:p>
                      <a:r>
                        <a:rPr lang="nl-NL" dirty="0" smtClean="0"/>
                        <a:t>?</a:t>
                      </a:r>
                      <a:endParaRPr lang="en-US" dirty="0"/>
                    </a:p>
                  </a:txBody>
                  <a:tcPr>
                    <a:solidFill>
                      <a:srgbClr val="FFC000"/>
                    </a:solidFill>
                  </a:tcPr>
                </a:tc>
                <a:tc>
                  <a:txBody>
                    <a:bodyPr/>
                    <a:lstStyle/>
                    <a:p>
                      <a:r>
                        <a:rPr lang="nl-NL" dirty="0" smtClean="0"/>
                        <a:t>400</a:t>
                      </a:r>
                      <a:endParaRPr lang="en-US" dirty="0"/>
                    </a:p>
                  </a:txBody>
                  <a:tcPr/>
                </a:tc>
                <a:tc>
                  <a:txBody>
                    <a:bodyPr/>
                    <a:lstStyle/>
                    <a:p>
                      <a:r>
                        <a:rPr lang="nl-NL" dirty="0" smtClean="0"/>
                        <a:t>?</a:t>
                      </a:r>
                      <a:endParaRPr lang="en-US" dirty="0"/>
                    </a:p>
                  </a:txBody>
                  <a:tcPr>
                    <a:solidFill>
                      <a:srgbClr val="FFC000"/>
                    </a:solidFill>
                  </a:tcPr>
                </a:tc>
              </a:tr>
              <a:tr h="370840">
                <a:tc>
                  <a:txBody>
                    <a:bodyPr/>
                    <a:lstStyle/>
                    <a:p>
                      <a:r>
                        <a:rPr lang="nl-NL" dirty="0" err="1" smtClean="0"/>
                        <a:t>Clock</a:t>
                      </a:r>
                      <a:r>
                        <a:rPr lang="nl-NL" dirty="0" smtClean="0"/>
                        <a:t> </a:t>
                      </a:r>
                      <a:r>
                        <a:rPr lang="nl-NL" dirty="0" err="1" smtClean="0"/>
                        <a:t>frequency</a:t>
                      </a:r>
                      <a:endParaRPr lang="en-US" dirty="0"/>
                    </a:p>
                  </a:txBody>
                  <a:tcPr/>
                </a:tc>
                <a:tc>
                  <a:txBody>
                    <a:bodyPr/>
                    <a:lstStyle/>
                    <a:p>
                      <a:r>
                        <a:rPr lang="nl-NL" dirty="0" smtClean="0"/>
                        <a:t>3 GHz</a:t>
                      </a:r>
                      <a:endParaRPr lang="en-US" dirty="0"/>
                    </a:p>
                  </a:txBody>
                  <a:tcPr/>
                </a:tc>
                <a:tc>
                  <a:txBody>
                    <a:bodyPr/>
                    <a:lstStyle/>
                    <a:p>
                      <a:r>
                        <a:rPr lang="nl-NL" dirty="0" smtClean="0"/>
                        <a:t>4 MHz</a:t>
                      </a:r>
                      <a:endParaRPr lang="en-US" dirty="0"/>
                    </a:p>
                  </a:txBody>
                  <a:tcPr/>
                </a:tc>
                <a:tc>
                  <a:txBody>
                    <a:bodyPr/>
                    <a:lstStyle/>
                    <a:p>
                      <a:r>
                        <a:rPr lang="nl-NL" dirty="0" smtClean="0"/>
                        <a:t>750</a:t>
                      </a:r>
                      <a:endParaRPr lang="en-US" dirty="0"/>
                    </a:p>
                  </a:txBody>
                  <a:tcPr>
                    <a:solidFill>
                      <a:srgbClr val="FFC000"/>
                    </a:solidFill>
                  </a:tcPr>
                </a:tc>
                <a:tc>
                  <a:txBody>
                    <a:bodyPr/>
                    <a:lstStyle/>
                    <a:p>
                      <a:r>
                        <a:rPr lang="nl-NL" dirty="0" smtClean="0"/>
                        <a:t>400 MHz</a:t>
                      </a:r>
                      <a:endParaRPr lang="en-US" dirty="0"/>
                    </a:p>
                  </a:txBody>
                  <a:tcPr/>
                </a:tc>
                <a:tc>
                  <a:txBody>
                    <a:bodyPr/>
                    <a:lstStyle/>
                    <a:p>
                      <a:r>
                        <a:rPr lang="nl-NL" dirty="0" smtClean="0"/>
                        <a:t>7.5</a:t>
                      </a:r>
                      <a:endParaRPr lang="en-US" dirty="0"/>
                    </a:p>
                  </a:txBody>
                  <a:tcPr>
                    <a:solidFill>
                      <a:srgbClr val="FFC000"/>
                    </a:solidFill>
                  </a:tcPr>
                </a:tc>
              </a:tr>
              <a:tr h="370840">
                <a:tc>
                  <a:txBody>
                    <a:bodyPr/>
                    <a:lstStyle/>
                    <a:p>
                      <a:r>
                        <a:rPr lang="nl-NL" dirty="0" smtClean="0"/>
                        <a:t>Flash ROM</a:t>
                      </a:r>
                      <a:endParaRPr lang="en-US" dirty="0"/>
                    </a:p>
                  </a:txBody>
                  <a:tcPr/>
                </a:tc>
                <a:tc>
                  <a:txBody>
                    <a:bodyPr/>
                    <a:lstStyle/>
                    <a:p>
                      <a:r>
                        <a:rPr lang="nl-NL" dirty="0" smtClean="0"/>
                        <a:t>1 Tb (</a:t>
                      </a:r>
                      <a:r>
                        <a:rPr lang="nl-NL" dirty="0" err="1" smtClean="0"/>
                        <a:t>Hd</a:t>
                      </a:r>
                      <a:r>
                        <a:rPr lang="nl-NL" dirty="0" smtClean="0"/>
                        <a:t>)</a:t>
                      </a:r>
                      <a:endParaRPr lang="en-US" dirty="0"/>
                    </a:p>
                  </a:txBody>
                  <a:tcPr/>
                </a:tc>
                <a:tc>
                  <a:txBody>
                    <a:bodyPr/>
                    <a:lstStyle/>
                    <a:p>
                      <a:r>
                        <a:rPr lang="nl-NL" dirty="0" smtClean="0"/>
                        <a:t>256 </a:t>
                      </a:r>
                      <a:endParaRPr lang="en-US" dirty="0"/>
                    </a:p>
                  </a:txBody>
                  <a:tcPr/>
                </a:tc>
                <a:tc>
                  <a:txBody>
                    <a:bodyPr/>
                    <a:lstStyle/>
                    <a:p>
                      <a:r>
                        <a:rPr lang="nl-NL" dirty="0" smtClean="0"/>
                        <a:t>4’000’000’000</a:t>
                      </a:r>
                      <a:endParaRPr lang="en-US" dirty="0"/>
                    </a:p>
                  </a:txBody>
                  <a:tcPr>
                    <a:solidFill>
                      <a:srgbClr val="FFC000"/>
                    </a:solidFill>
                  </a:tcPr>
                </a:tc>
                <a:tc>
                  <a:txBody>
                    <a:bodyPr/>
                    <a:lstStyle/>
                    <a:p>
                      <a:r>
                        <a:rPr lang="nl-NL" dirty="0" smtClean="0"/>
                        <a:t>4 Mb</a:t>
                      </a:r>
                      <a:endParaRPr lang="en-US" dirty="0"/>
                    </a:p>
                  </a:txBody>
                  <a:tcPr/>
                </a:tc>
                <a:tc>
                  <a:txBody>
                    <a:bodyPr/>
                    <a:lstStyle/>
                    <a:p>
                      <a:r>
                        <a:rPr lang="nl-NL" dirty="0" smtClean="0"/>
                        <a:t>250’000</a:t>
                      </a:r>
                      <a:endParaRPr lang="en-US" dirty="0"/>
                    </a:p>
                  </a:txBody>
                  <a:tcPr>
                    <a:solidFill>
                      <a:srgbClr val="FFC000"/>
                    </a:solidFill>
                  </a:tcPr>
                </a:tc>
              </a:tr>
              <a:tr h="370840">
                <a:tc>
                  <a:txBody>
                    <a:bodyPr/>
                    <a:lstStyle/>
                    <a:p>
                      <a:r>
                        <a:rPr lang="nl-NL" dirty="0" smtClean="0"/>
                        <a:t>RAM</a:t>
                      </a:r>
                      <a:endParaRPr lang="en-US" dirty="0"/>
                    </a:p>
                  </a:txBody>
                  <a:tcPr/>
                </a:tc>
                <a:tc>
                  <a:txBody>
                    <a:bodyPr/>
                    <a:lstStyle/>
                    <a:p>
                      <a:r>
                        <a:rPr lang="nl-NL" dirty="0" smtClean="0"/>
                        <a:t>4 </a:t>
                      </a:r>
                      <a:r>
                        <a:rPr lang="nl-NL" dirty="0" err="1" smtClean="0"/>
                        <a:t>Gb</a:t>
                      </a:r>
                      <a:endParaRPr lang="en-US" dirty="0"/>
                    </a:p>
                  </a:txBody>
                  <a:tcPr/>
                </a:tc>
                <a:tc>
                  <a:txBody>
                    <a:bodyPr/>
                    <a:lstStyle/>
                    <a:p>
                      <a:r>
                        <a:rPr lang="nl-NL" dirty="0" smtClean="0"/>
                        <a:t>16 b</a:t>
                      </a:r>
                      <a:endParaRPr lang="en-US" dirty="0"/>
                    </a:p>
                  </a:txBody>
                  <a:tcPr/>
                </a:tc>
                <a:tc>
                  <a:txBody>
                    <a:bodyPr/>
                    <a:lstStyle/>
                    <a:p>
                      <a:r>
                        <a:rPr lang="nl-NL" dirty="0" smtClean="0"/>
                        <a:t>250’000’000</a:t>
                      </a:r>
                      <a:endParaRPr lang="en-US" dirty="0"/>
                    </a:p>
                  </a:txBody>
                  <a:tcPr>
                    <a:solidFill>
                      <a:srgbClr val="FFC000"/>
                    </a:solidFill>
                  </a:tcPr>
                </a:tc>
                <a:tc>
                  <a:txBody>
                    <a:bodyPr/>
                    <a:lstStyle/>
                    <a:p>
                      <a:r>
                        <a:rPr lang="nl-NL" dirty="0" smtClean="0"/>
                        <a:t>512 Kb</a:t>
                      </a:r>
                      <a:endParaRPr lang="en-US" dirty="0"/>
                    </a:p>
                  </a:txBody>
                  <a:tcPr/>
                </a:tc>
                <a:tc>
                  <a:txBody>
                    <a:bodyPr/>
                    <a:lstStyle/>
                    <a:p>
                      <a:r>
                        <a:rPr lang="nl-NL" dirty="0" smtClean="0"/>
                        <a:t>8’000</a:t>
                      </a:r>
                      <a:endParaRPr lang="en-US" dirty="0"/>
                    </a:p>
                  </a:txBody>
                  <a:tcPr>
                    <a:solidFill>
                      <a:srgbClr val="FFC000"/>
                    </a:solidFill>
                  </a:tcPr>
                </a:tc>
              </a:tr>
              <a:tr h="370840">
                <a:tc>
                  <a:txBody>
                    <a:bodyPr/>
                    <a:lstStyle/>
                    <a:p>
                      <a:r>
                        <a:rPr lang="nl-NL" dirty="0" smtClean="0"/>
                        <a:t>Word </a:t>
                      </a:r>
                      <a:r>
                        <a:rPr lang="nl-NL" dirty="0" err="1" smtClean="0"/>
                        <a:t>size</a:t>
                      </a:r>
                      <a:endParaRPr lang="en-US" dirty="0"/>
                    </a:p>
                  </a:txBody>
                  <a:tcPr/>
                </a:tc>
                <a:tc>
                  <a:txBody>
                    <a:bodyPr/>
                    <a:lstStyle/>
                    <a:p>
                      <a:r>
                        <a:rPr lang="nl-NL" dirty="0" smtClean="0"/>
                        <a:t>64</a:t>
                      </a:r>
                      <a:endParaRPr lang="en-US" dirty="0"/>
                    </a:p>
                  </a:txBody>
                  <a:tcPr/>
                </a:tc>
                <a:tc>
                  <a:txBody>
                    <a:bodyPr/>
                    <a:lstStyle/>
                    <a:p>
                      <a:r>
                        <a:rPr lang="nl-NL" dirty="0" smtClean="0"/>
                        <a:t>8</a:t>
                      </a:r>
                      <a:endParaRPr lang="en-US" dirty="0"/>
                    </a:p>
                  </a:txBody>
                  <a:tcPr/>
                </a:tc>
                <a:tc>
                  <a:txBody>
                    <a:bodyPr/>
                    <a:lstStyle/>
                    <a:p>
                      <a:r>
                        <a:rPr lang="nl-NL" dirty="0" smtClean="0"/>
                        <a:t>8</a:t>
                      </a:r>
                      <a:endParaRPr lang="en-US" dirty="0"/>
                    </a:p>
                  </a:txBody>
                  <a:tcPr>
                    <a:solidFill>
                      <a:srgbClr val="FFC000"/>
                    </a:solidFill>
                  </a:tcPr>
                </a:tc>
                <a:tc>
                  <a:txBody>
                    <a:bodyPr/>
                    <a:lstStyle/>
                    <a:p>
                      <a:r>
                        <a:rPr lang="nl-NL" dirty="0" smtClean="0"/>
                        <a:t>32</a:t>
                      </a:r>
                      <a:endParaRPr lang="en-US" dirty="0"/>
                    </a:p>
                  </a:txBody>
                  <a:tcPr/>
                </a:tc>
                <a:tc>
                  <a:txBody>
                    <a:bodyPr/>
                    <a:lstStyle/>
                    <a:p>
                      <a:r>
                        <a:rPr lang="nl-NL" dirty="0" smtClean="0"/>
                        <a:t>2</a:t>
                      </a:r>
                      <a:endParaRPr lang="en-US" dirty="0"/>
                    </a:p>
                  </a:txBody>
                  <a:tcPr>
                    <a:solidFill>
                      <a:srgbClr val="FFC000"/>
                    </a:solidFill>
                  </a:tcPr>
                </a:tc>
              </a:tr>
            </a:tbl>
          </a:graphicData>
        </a:graphic>
      </p:graphicFrame>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393131"/>
            <a:ext cx="198723" cy="187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261" y="1988840"/>
            <a:ext cx="1432131" cy="99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995766"/>
            <a:ext cx="1052513"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251520" y="6003552"/>
            <a:ext cx="3531299" cy="8300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a:t>
            </a:r>
            <a:r>
              <a:rPr lang="nl-NL" sz="2400" b="1" dirty="0" err="1" smtClean="0"/>
              <a:t>with</a:t>
            </a:r>
            <a:r>
              <a:rPr lang="nl-NL" sz="2400" b="1" dirty="0" smtClean="0"/>
              <a:t> </a:t>
            </a:r>
            <a:r>
              <a:rPr lang="nl-NL" sz="2400" b="1" dirty="0" err="1" smtClean="0"/>
              <a:t>some</a:t>
            </a:r>
            <a:r>
              <a:rPr lang="nl-NL" sz="2400" b="1" dirty="0" smtClean="0"/>
              <a:t> </a:t>
            </a:r>
            <a:r>
              <a:rPr lang="nl-NL" sz="2400" b="1" dirty="0" err="1" smtClean="0"/>
              <a:t>rounding</a:t>
            </a:r>
            <a:r>
              <a:rPr lang="nl-NL" sz="2400" b="1" dirty="0" smtClean="0"/>
              <a:t>..)</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Tree>
    <p:extLst>
      <p:ext uri="{BB962C8B-B14F-4D97-AF65-F5344CB8AC3E}">
        <p14:creationId xmlns:p14="http://schemas.microsoft.com/office/powerpoint/2010/main" val="3195762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56" y="404664"/>
            <a:ext cx="6830144" cy="579438"/>
          </a:xfrm>
        </p:spPr>
        <p:txBody>
          <a:bodyPr/>
          <a:lstStyle/>
          <a:p>
            <a:r>
              <a:rPr lang="en-US" noProof="0" dirty="0" smtClean="0"/>
              <a:t>Micro-controllers are everywhere</a:t>
            </a:r>
            <a:endParaRPr lang="en-US" noProof="0" dirty="0"/>
          </a:p>
        </p:txBody>
      </p:sp>
      <p:sp>
        <p:nvSpPr>
          <p:cNvPr id="82"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15</a:t>
            </a:fld>
            <a:endParaRPr lang="nl-NL" dirty="0" smtClean="0"/>
          </a:p>
        </p:txBody>
      </p:sp>
      <p:pic>
        <p:nvPicPr>
          <p:cNvPr id="83" name="Picture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779" y="1675814"/>
            <a:ext cx="1489069" cy="1031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851" y="4843286"/>
            <a:ext cx="2912162" cy="145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3060" y="1560502"/>
            <a:ext cx="1105203" cy="136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7231" y="2874608"/>
            <a:ext cx="1420497" cy="109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4248" y="2204864"/>
            <a:ext cx="1399034" cy="139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052736"/>
            <a:ext cx="1152128" cy="114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4005064"/>
            <a:ext cx="19050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0790" y="1493385"/>
            <a:ext cx="2088232" cy="103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9993" y="2129780"/>
            <a:ext cx="1440160" cy="1165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030" y="2420888"/>
            <a:ext cx="1627658" cy="86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3"/>
          <p:cNvPicPr>
            <a:picLocks noChangeAspect="1" noChangeArrowheads="1"/>
          </p:cNvPicPr>
          <p:nvPr/>
        </p:nvPicPr>
        <p:blipFill>
          <a:blip r:embed="rId12" cstate="print"/>
          <a:srcRect/>
          <a:stretch>
            <a:fillRect/>
          </a:stretch>
        </p:blipFill>
        <p:spPr bwMode="auto">
          <a:xfrm>
            <a:off x="2843808" y="4581128"/>
            <a:ext cx="1588067" cy="1207392"/>
          </a:xfrm>
          <a:prstGeom prst="rect">
            <a:avLst/>
          </a:prstGeom>
          <a:noFill/>
          <a:ln w="9525">
            <a:noFill/>
            <a:miter lim="800000"/>
            <a:headEnd/>
            <a:tailEnd/>
          </a:ln>
        </p:spPr>
      </p:pic>
      <p:pic>
        <p:nvPicPr>
          <p:cNvPr id="94" name="Picture 4"/>
          <p:cNvPicPr>
            <a:picLocks noChangeAspect="1" noChangeArrowheads="1"/>
          </p:cNvPicPr>
          <p:nvPr/>
        </p:nvPicPr>
        <p:blipFill>
          <a:blip r:embed="rId13" cstate="print"/>
          <a:srcRect/>
          <a:stretch>
            <a:fillRect/>
          </a:stretch>
        </p:blipFill>
        <p:spPr bwMode="auto">
          <a:xfrm>
            <a:off x="3765997" y="2611607"/>
            <a:ext cx="878011" cy="1825505"/>
          </a:xfrm>
          <a:prstGeom prst="rect">
            <a:avLst/>
          </a:prstGeom>
          <a:noFill/>
          <a:ln w="9525">
            <a:noFill/>
            <a:miter lim="800000"/>
            <a:headEnd/>
            <a:tailEnd/>
          </a:ln>
        </p:spPr>
      </p:pic>
      <p:pic>
        <p:nvPicPr>
          <p:cNvPr id="95" name="Picture 5"/>
          <p:cNvPicPr>
            <a:picLocks noChangeAspect="1" noChangeArrowheads="1"/>
          </p:cNvPicPr>
          <p:nvPr/>
        </p:nvPicPr>
        <p:blipFill>
          <a:blip r:embed="rId14" cstate="print"/>
          <a:srcRect/>
          <a:stretch>
            <a:fillRect/>
          </a:stretch>
        </p:blipFill>
        <p:spPr bwMode="auto">
          <a:xfrm>
            <a:off x="6324909" y="5044139"/>
            <a:ext cx="1057527" cy="1673176"/>
          </a:xfrm>
          <a:prstGeom prst="rect">
            <a:avLst/>
          </a:prstGeom>
          <a:noFill/>
          <a:ln w="9525">
            <a:noFill/>
            <a:miter lim="800000"/>
            <a:headEnd/>
            <a:tailEnd/>
          </a:ln>
        </p:spPr>
      </p:pic>
      <p:pic>
        <p:nvPicPr>
          <p:cNvPr id="96" name="Picture 6"/>
          <p:cNvPicPr>
            <a:picLocks noChangeAspect="1" noChangeArrowheads="1"/>
          </p:cNvPicPr>
          <p:nvPr/>
        </p:nvPicPr>
        <p:blipFill>
          <a:blip r:embed="rId15" cstate="print"/>
          <a:srcRect/>
          <a:stretch>
            <a:fillRect/>
          </a:stretch>
        </p:blipFill>
        <p:spPr bwMode="auto">
          <a:xfrm>
            <a:off x="7524328" y="1484785"/>
            <a:ext cx="1395239" cy="958910"/>
          </a:xfrm>
          <a:prstGeom prst="rect">
            <a:avLst/>
          </a:prstGeom>
          <a:noFill/>
          <a:ln w="9525">
            <a:noFill/>
            <a:miter lim="800000"/>
            <a:headEnd/>
            <a:tailEnd/>
          </a:ln>
        </p:spPr>
      </p:pic>
      <p:pic>
        <p:nvPicPr>
          <p:cNvPr id="97"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723" y="5363958"/>
            <a:ext cx="1006657" cy="132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83651" y="3915921"/>
            <a:ext cx="1225302" cy="79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88270" y="5615676"/>
            <a:ext cx="1071562" cy="1071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1"/>
          <p:cNvPicPr>
            <a:picLocks noChangeAspect="1" noChangeArrowheads="1"/>
          </p:cNvPicPr>
          <p:nvPr/>
        </p:nvPicPr>
        <p:blipFill>
          <a:blip r:embed="rId19" cstate="print"/>
          <a:srcRect/>
          <a:stretch>
            <a:fillRect/>
          </a:stretch>
        </p:blipFill>
        <p:spPr bwMode="auto">
          <a:xfrm>
            <a:off x="7884368" y="2996952"/>
            <a:ext cx="1177673" cy="1284734"/>
          </a:xfrm>
          <a:prstGeom prst="rect">
            <a:avLst/>
          </a:prstGeom>
          <a:noFill/>
          <a:ln w="9525">
            <a:noFill/>
            <a:miter lim="800000"/>
            <a:headEnd/>
            <a:tailEnd/>
          </a:ln>
        </p:spPr>
      </p:pic>
      <p:pic>
        <p:nvPicPr>
          <p:cNvPr id="101" name="Picture 3" descr="http://dakzoekje.nl/images/enkelband.jpg"/>
          <p:cNvPicPr>
            <a:picLocks noChangeAspect="1" noChangeArrowheads="1"/>
          </p:cNvPicPr>
          <p:nvPr/>
        </p:nvPicPr>
        <p:blipFill>
          <a:blip r:embed="rId20" cstate="print"/>
          <a:srcRect/>
          <a:stretch>
            <a:fillRect/>
          </a:stretch>
        </p:blipFill>
        <p:spPr bwMode="auto">
          <a:xfrm>
            <a:off x="3707904" y="5949280"/>
            <a:ext cx="864096" cy="635975"/>
          </a:xfrm>
          <a:prstGeom prst="rect">
            <a:avLst/>
          </a:prstGeom>
          <a:noFill/>
        </p:spPr>
      </p:pic>
      <p:pic>
        <p:nvPicPr>
          <p:cNvPr id="102" name="Picture 5" descr="http://www.egoweblog.nl/wp-content/uploads/2010/06/20100104191235OV-chipkaart_studenten.jpg"/>
          <p:cNvPicPr>
            <a:picLocks noChangeAspect="1" noChangeArrowheads="1"/>
          </p:cNvPicPr>
          <p:nvPr/>
        </p:nvPicPr>
        <p:blipFill>
          <a:blip r:embed="rId21" cstate="print"/>
          <a:srcRect/>
          <a:stretch>
            <a:fillRect/>
          </a:stretch>
        </p:blipFill>
        <p:spPr bwMode="auto">
          <a:xfrm>
            <a:off x="1811241" y="4175040"/>
            <a:ext cx="1296144" cy="812176"/>
          </a:xfrm>
          <a:prstGeom prst="rect">
            <a:avLst/>
          </a:prstGeom>
          <a:noFill/>
        </p:spPr>
      </p:pic>
      <p:pic>
        <p:nvPicPr>
          <p:cNvPr id="103" name="Picture 7" descr="http://www.brabant.nl/dossiers/dossiers-op-thema/verkeer-en-vervoer/openbaar-vervoer/-/media/EF0F433ADADA4DCBACD406B2254ACED8.jpg"/>
          <p:cNvPicPr>
            <a:picLocks noChangeAspect="1" noChangeArrowheads="1"/>
          </p:cNvPicPr>
          <p:nvPr/>
        </p:nvPicPr>
        <p:blipFill>
          <a:blip r:embed="rId22" cstate="print"/>
          <a:srcRect/>
          <a:stretch>
            <a:fillRect/>
          </a:stretch>
        </p:blipFill>
        <p:spPr bwMode="auto">
          <a:xfrm>
            <a:off x="2627784" y="3140968"/>
            <a:ext cx="1008112" cy="1124433"/>
          </a:xfrm>
          <a:prstGeom prst="rect">
            <a:avLst/>
          </a:prstGeom>
          <a:noFill/>
        </p:spPr>
      </p:pic>
      <p:pic>
        <p:nvPicPr>
          <p:cNvPr id="104" name="Picture 2"/>
          <p:cNvPicPr>
            <a:picLocks noChangeAspect="1" noChangeArrowheads="1"/>
          </p:cNvPicPr>
          <p:nvPr/>
        </p:nvPicPr>
        <p:blipFill>
          <a:blip r:embed="rId23" cstate="print"/>
          <a:srcRect/>
          <a:stretch>
            <a:fillRect/>
          </a:stretch>
        </p:blipFill>
        <p:spPr bwMode="auto">
          <a:xfrm>
            <a:off x="5220072" y="3068960"/>
            <a:ext cx="959171" cy="1218874"/>
          </a:xfrm>
          <a:prstGeom prst="rect">
            <a:avLst/>
          </a:prstGeom>
          <a:noFill/>
          <a:ln w="9525">
            <a:noFill/>
            <a:miter lim="800000"/>
            <a:headEnd/>
            <a:tailEnd/>
          </a:ln>
        </p:spPr>
      </p:pic>
      <p:pic>
        <p:nvPicPr>
          <p:cNvPr id="105" name="Picture 2"/>
          <p:cNvPicPr>
            <a:picLocks noChangeAspect="1" noChangeArrowheads="1"/>
          </p:cNvPicPr>
          <p:nvPr/>
        </p:nvPicPr>
        <p:blipFill>
          <a:blip r:embed="rId24" cstate="print"/>
          <a:srcRect/>
          <a:stretch>
            <a:fillRect/>
          </a:stretch>
        </p:blipFill>
        <p:spPr bwMode="auto">
          <a:xfrm>
            <a:off x="6012160" y="3284984"/>
            <a:ext cx="1150159" cy="1512167"/>
          </a:xfrm>
          <a:prstGeom prst="rect">
            <a:avLst/>
          </a:prstGeom>
          <a:noFill/>
          <a:ln w="9525">
            <a:noFill/>
            <a:miter lim="800000"/>
            <a:headEnd/>
            <a:tailEnd/>
          </a:ln>
        </p:spPr>
      </p:pic>
      <p:pic>
        <p:nvPicPr>
          <p:cNvPr id="106"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49889" y="3678397"/>
            <a:ext cx="1147342" cy="130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17453" y="4693125"/>
            <a:ext cx="1079860" cy="139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0628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7632848" cy="640358"/>
          </a:xfrm>
        </p:spPr>
        <p:txBody>
          <a:bodyPr>
            <a:noAutofit/>
          </a:bodyPr>
          <a:lstStyle/>
          <a:p>
            <a:pPr algn="ctr"/>
            <a:r>
              <a:rPr lang="en-US" sz="3600" noProof="0" dirty="0" smtClean="0"/>
              <a:t>Small microcontroller economics</a:t>
            </a:r>
            <a:endParaRPr lang="en-US" sz="3600" noProof="0" dirty="0"/>
          </a:p>
        </p:txBody>
      </p:sp>
      <p:sp>
        <p:nvSpPr>
          <p:cNvPr id="3" name="Content Placeholder 2"/>
          <p:cNvSpPr>
            <a:spLocks noGrp="1"/>
          </p:cNvSpPr>
          <p:nvPr>
            <p:ph idx="1"/>
          </p:nvPr>
        </p:nvSpPr>
        <p:spPr>
          <a:xfrm>
            <a:off x="755576" y="1916832"/>
            <a:ext cx="7881938" cy="4536504"/>
          </a:xfrm>
        </p:spPr>
        <p:txBody>
          <a:bodyPr>
            <a:noAutofit/>
          </a:bodyPr>
          <a:lstStyle/>
          <a:p>
            <a:pPr>
              <a:buFont typeface="Wingdings" panose="05000000000000000000" pitchFamily="2" charset="2"/>
              <a:buChar char="q"/>
            </a:pPr>
            <a:r>
              <a:rPr lang="en-US" sz="2400" b="1" noProof="0" dirty="0" smtClean="0"/>
              <a:t>Product cost scales with use of resources: </a:t>
            </a:r>
          </a:p>
          <a:p>
            <a:pPr lvl="1">
              <a:buFont typeface="Wingdings" panose="05000000000000000000" pitchFamily="2" charset="2"/>
              <a:buChar char="q"/>
            </a:pPr>
            <a:r>
              <a:rPr lang="en-US" sz="2400" b="1" noProof="0" dirty="0" smtClean="0"/>
              <a:t>CPU speed (power consumption!!)</a:t>
            </a:r>
          </a:p>
          <a:p>
            <a:pPr lvl="1">
              <a:buFont typeface="Wingdings" panose="05000000000000000000" pitchFamily="2" charset="2"/>
              <a:buChar char="q"/>
            </a:pPr>
            <a:r>
              <a:rPr lang="en-US" sz="2400" b="1" noProof="0" dirty="0" smtClean="0"/>
              <a:t>code size (Flash)</a:t>
            </a:r>
          </a:p>
          <a:p>
            <a:pPr lvl="1">
              <a:buFont typeface="Wingdings" panose="05000000000000000000" pitchFamily="2" charset="2"/>
              <a:buChar char="q"/>
            </a:pPr>
            <a:r>
              <a:rPr lang="en-US" sz="2400" b="1" noProof="0" dirty="0" smtClean="0"/>
              <a:t>data size (RAM)</a:t>
            </a:r>
          </a:p>
          <a:p>
            <a:r>
              <a:rPr lang="en-US" sz="2400" b="1" noProof="0" dirty="0" smtClean="0"/>
              <a:t>Those prices are </a:t>
            </a:r>
            <a:r>
              <a:rPr lang="en-US" sz="2400" b="1" noProof="0" dirty="0" err="1" smtClean="0"/>
              <a:t>payed</a:t>
            </a:r>
            <a:r>
              <a:rPr lang="en-US" sz="2400" b="1" noProof="0" dirty="0" smtClean="0"/>
              <a:t> by the </a:t>
            </a:r>
            <a:r>
              <a:rPr lang="en-US" sz="2400" b="1" i="1" noProof="0" dirty="0" smtClean="0"/>
              <a:t>manufacturer</a:t>
            </a:r>
            <a:r>
              <a:rPr lang="en-US" sz="2400" b="1" noProof="0" dirty="0" smtClean="0"/>
              <a:t>, not by the </a:t>
            </a:r>
            <a:r>
              <a:rPr lang="en-US" sz="2400" b="1" i="1" noProof="0" dirty="0" smtClean="0"/>
              <a:t>end user </a:t>
            </a:r>
            <a:r>
              <a:rPr lang="en-US" sz="2400" b="1" noProof="0" dirty="0" smtClean="0"/>
              <a:t>(as for desktop software).</a:t>
            </a:r>
          </a:p>
          <a:p>
            <a:endParaRPr lang="en-US" sz="2400" b="1" noProof="0" dirty="0" smtClean="0"/>
          </a:p>
          <a:p>
            <a:pPr marL="0" indent="0">
              <a:buNone/>
            </a:pPr>
            <a:r>
              <a:rPr lang="en-US" sz="2400" b="1" noProof="0" dirty="0" smtClean="0">
                <a:sym typeface="Wingdings" panose="05000000000000000000" pitchFamily="2" charset="2"/>
              </a:rPr>
              <a:t> Pressure on the developers to reduce resource use: every data byte, instruction counts (even if only in the perception of the managers).</a:t>
            </a:r>
            <a:endParaRPr lang="en-US" sz="2400" b="1" noProof="0" dirty="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16</a:t>
            </a:fld>
            <a:endParaRPr lang="nl-NL" dirty="0" smtClean="0"/>
          </a:p>
        </p:txBody>
      </p:sp>
    </p:spTree>
    <p:extLst>
      <p:ext uri="{BB962C8B-B14F-4D97-AF65-F5344CB8AC3E}">
        <p14:creationId xmlns:p14="http://schemas.microsoft.com/office/powerpoint/2010/main" val="1537423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88640"/>
            <a:ext cx="8676456" cy="1152128"/>
          </a:xfrm>
        </p:spPr>
        <p:txBody>
          <a:bodyPr>
            <a:noAutofit/>
          </a:bodyPr>
          <a:lstStyle/>
          <a:p>
            <a:pPr algn="ctr"/>
            <a:r>
              <a:rPr lang="en-US" sz="3600" noProof="0" dirty="0" smtClean="0"/>
              <a:t>Small micro-controller </a:t>
            </a:r>
            <a:br>
              <a:rPr lang="en-US" sz="3600" noProof="0" dirty="0" smtClean="0"/>
            </a:br>
            <a:r>
              <a:rPr lang="en-US" sz="3600" noProof="0" dirty="0" smtClean="0"/>
              <a:t>programming</a:t>
            </a:r>
            <a:endParaRPr lang="en-US" sz="3600" noProof="0" dirty="0"/>
          </a:p>
        </p:txBody>
      </p:sp>
      <p:sp>
        <p:nvSpPr>
          <p:cNvPr id="3" name="Content Placeholder 2"/>
          <p:cNvSpPr>
            <a:spLocks noGrp="1"/>
          </p:cNvSpPr>
          <p:nvPr>
            <p:ph idx="1"/>
          </p:nvPr>
        </p:nvSpPr>
        <p:spPr>
          <a:xfrm>
            <a:off x="611560" y="2308845"/>
            <a:ext cx="7881938" cy="3568427"/>
          </a:xfrm>
        </p:spPr>
        <p:txBody>
          <a:bodyPr>
            <a:noAutofit/>
          </a:bodyPr>
          <a:lstStyle/>
          <a:p>
            <a:pPr marL="0" indent="0">
              <a:buNone/>
            </a:pPr>
            <a:r>
              <a:rPr lang="en-US" sz="2400" b="1" noProof="0" dirty="0" smtClean="0">
                <a:sym typeface="Wingdings" panose="05000000000000000000" pitchFamily="2" charset="2"/>
              </a:rPr>
              <a:t>Typically</a:t>
            </a:r>
          </a:p>
          <a:p>
            <a:pPr>
              <a:buFont typeface="Wingdings" panose="05000000000000000000" pitchFamily="2" charset="2"/>
              <a:buChar char="q"/>
            </a:pPr>
            <a:r>
              <a:rPr lang="en-US" sz="2400" b="1" noProof="0" dirty="0" smtClean="0">
                <a:sym typeface="Wingdings" panose="05000000000000000000" pitchFamily="2" charset="2"/>
              </a:rPr>
              <a:t>Applications are small</a:t>
            </a:r>
          </a:p>
          <a:p>
            <a:pPr>
              <a:buFont typeface="Wingdings" panose="05000000000000000000" pitchFamily="2" charset="2"/>
              <a:buChar char="q"/>
            </a:pPr>
            <a:r>
              <a:rPr lang="en-US" sz="2400" b="1" noProof="0" dirty="0" smtClean="0">
                <a:sym typeface="Wingdings" panose="05000000000000000000" pitchFamily="2" charset="2"/>
              </a:rPr>
              <a:t>Volumes are high</a:t>
            </a:r>
          </a:p>
          <a:p>
            <a:pPr>
              <a:buFont typeface="Wingdings" panose="05000000000000000000" pitchFamily="2" charset="2"/>
              <a:buChar char="q"/>
            </a:pPr>
            <a:r>
              <a:rPr lang="en-US" sz="2400" b="1" noProof="0" dirty="0" smtClean="0">
                <a:sym typeface="Wingdings" panose="05000000000000000000" pitchFamily="2" charset="2"/>
              </a:rPr>
              <a:t>Worst-case timing constraints must be met (average timing is generally not important)</a:t>
            </a:r>
          </a:p>
          <a:p>
            <a:pPr>
              <a:buFont typeface="Wingdings" panose="05000000000000000000" pitchFamily="2" charset="2"/>
              <a:buChar char="q"/>
            </a:pPr>
            <a:r>
              <a:rPr lang="en-US" sz="2400" b="1" dirty="0" smtClean="0">
                <a:sym typeface="Wingdings" panose="05000000000000000000" pitchFamily="2" charset="2"/>
              </a:rPr>
              <a:t>Requirements are fixed</a:t>
            </a:r>
            <a:endParaRPr lang="en-US" sz="2400" b="1" noProof="0" dirty="0" smtClean="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17</a:t>
            </a:fld>
            <a:endParaRPr lang="nl-NL" dirty="0" smtClean="0"/>
          </a:p>
        </p:txBody>
      </p:sp>
    </p:spTree>
    <p:extLst>
      <p:ext uri="{BB962C8B-B14F-4D97-AF65-F5344CB8AC3E}">
        <p14:creationId xmlns:p14="http://schemas.microsoft.com/office/powerpoint/2010/main" val="1449459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88640"/>
            <a:ext cx="8676456" cy="1152128"/>
          </a:xfrm>
        </p:spPr>
        <p:txBody>
          <a:bodyPr>
            <a:noAutofit/>
          </a:bodyPr>
          <a:lstStyle/>
          <a:p>
            <a:pPr algn="ctr"/>
            <a:r>
              <a:rPr lang="en-US" sz="3600" noProof="0" dirty="0" smtClean="0"/>
              <a:t>Embedded</a:t>
            </a:r>
            <a:br>
              <a:rPr lang="en-US" sz="3600" noProof="0" dirty="0" smtClean="0"/>
            </a:br>
            <a:r>
              <a:rPr lang="en-US" sz="3600" noProof="0" dirty="0" smtClean="0"/>
              <a:t>programming languages</a:t>
            </a:r>
            <a:endParaRPr lang="en-US" sz="3600" noProof="0" dirty="0"/>
          </a:p>
        </p:txBody>
      </p:sp>
      <p:sp>
        <p:nvSpPr>
          <p:cNvPr id="3" name="Content Placeholder 2"/>
          <p:cNvSpPr>
            <a:spLocks noGrp="1"/>
          </p:cNvSpPr>
          <p:nvPr>
            <p:ph idx="1"/>
          </p:nvPr>
        </p:nvSpPr>
        <p:spPr>
          <a:xfrm>
            <a:off x="467544" y="5796731"/>
            <a:ext cx="7881938" cy="616099"/>
          </a:xfrm>
        </p:spPr>
        <p:txBody>
          <a:bodyPr>
            <a:noAutofit/>
          </a:bodyPr>
          <a:lstStyle/>
          <a:p>
            <a:pPr marL="0" indent="0">
              <a:buNone/>
            </a:pPr>
            <a:r>
              <a:rPr lang="en-US" b="1" noProof="0" dirty="0" smtClean="0">
                <a:sym typeface="Wingdings" panose="05000000000000000000" pitchFamily="2" charset="2"/>
              </a:rPr>
              <a:t>VDC survey 2010; languages *used*, != LOC</a:t>
            </a:r>
          </a:p>
          <a:p>
            <a:pPr marL="0" indent="0">
              <a:buNone/>
            </a:pPr>
            <a:endParaRPr lang="en-US" b="1"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18</a:t>
            </a:fld>
            <a:endParaRPr lang="nl-NL"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769706" cy="423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3077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noProof="0" dirty="0" smtClean="0"/>
              <a:t>Use across the spectrum</a:t>
            </a:r>
            <a:endParaRPr lang="en-US" sz="3600"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19</a:t>
            </a:fld>
            <a:endParaRPr lang="nl-NL" dirty="0" smtClean="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8586" y="4725144"/>
            <a:ext cx="3510681" cy="1915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375328" y="2475055"/>
            <a:ext cx="81369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Content Placeholder 2"/>
          <p:cNvSpPr txBox="1">
            <a:spLocks/>
          </p:cNvSpPr>
          <p:nvPr/>
        </p:nvSpPr>
        <p:spPr>
          <a:xfrm>
            <a:off x="3923928"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1Mb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9" name="Content Placeholder 2"/>
          <p:cNvSpPr txBox="1">
            <a:spLocks/>
          </p:cNvSpPr>
          <p:nvPr/>
        </p:nvSpPr>
        <p:spPr>
          <a:xfrm>
            <a:off x="6912260" y="1988840"/>
            <a:ext cx="936104"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1Gb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06" y="2621456"/>
            <a:ext cx="599549" cy="56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613" y="3025057"/>
            <a:ext cx="756084" cy="6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7023" y="2634019"/>
            <a:ext cx="1511281" cy="1109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9328" y="2634019"/>
            <a:ext cx="1149199" cy="103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ontent Placeholder 2"/>
          <p:cNvSpPr txBox="1">
            <a:spLocks/>
          </p:cNvSpPr>
          <p:nvPr/>
        </p:nvSpPr>
        <p:spPr>
          <a:xfrm>
            <a:off x="1232012" y="1997224"/>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1Kb</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5" name="Content Placeholder 2"/>
          <p:cNvSpPr txBox="1">
            <a:spLocks/>
          </p:cNvSpPr>
          <p:nvPr/>
        </p:nvSpPr>
        <p:spPr>
          <a:xfrm>
            <a:off x="2987824" y="4221088"/>
            <a:ext cx="1224136"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a:sym typeface="Wingdings" panose="05000000000000000000" pitchFamily="2" charset="2"/>
              </a:rPr>
              <a:t>C</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6" name="Content Placeholder 2"/>
          <p:cNvSpPr txBox="1">
            <a:spLocks/>
          </p:cNvSpPr>
          <p:nvPr/>
        </p:nvSpPr>
        <p:spPr>
          <a:xfrm>
            <a:off x="177717" y="4509120"/>
            <a:ext cx="210859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Assembly</a:t>
            </a: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7" name="Content Placeholder 2"/>
          <p:cNvSpPr txBox="1">
            <a:spLocks/>
          </p:cNvSpPr>
          <p:nvPr/>
        </p:nvSpPr>
        <p:spPr>
          <a:xfrm>
            <a:off x="5940152" y="4581128"/>
            <a:ext cx="3024336" cy="2304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C++, C, Java, C#, Perl, Python, …</a:t>
            </a:r>
          </a:p>
          <a:p>
            <a:pPr marL="0"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8" name="Right Brace 17"/>
          <p:cNvSpPr/>
          <p:nvPr/>
        </p:nvSpPr>
        <p:spPr bwMode="auto">
          <a:xfrm rot="5400000">
            <a:off x="363606" y="4153389"/>
            <a:ext cx="400183" cy="391564"/>
          </a:xfrm>
          <a:prstGeom prst="rightBrace">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9" name="Right Brace 18"/>
          <p:cNvSpPr/>
          <p:nvPr/>
        </p:nvSpPr>
        <p:spPr bwMode="auto">
          <a:xfrm rot="5400000">
            <a:off x="6032874" y="2026322"/>
            <a:ext cx="332420" cy="4721952"/>
          </a:xfrm>
          <a:prstGeom prst="rightBrace">
            <a:avLst>
              <a:gd name="adj1" fmla="val 8333"/>
              <a:gd name="adj2" fmla="val 35277"/>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0" name="Right Brace 19"/>
          <p:cNvSpPr/>
          <p:nvPr/>
        </p:nvSpPr>
        <p:spPr bwMode="auto">
          <a:xfrm rot="5400000">
            <a:off x="3605996" y="518780"/>
            <a:ext cx="464225" cy="6940389"/>
          </a:xfrm>
          <a:prstGeom prst="rightBrace">
            <a:avLst>
              <a:gd name="adj1" fmla="val 8333"/>
              <a:gd name="adj2" fmla="val 59649"/>
            </a:avLst>
          </a:prstGeom>
          <a:no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2" name="Right Brace 18"/>
          <p:cNvSpPr/>
          <p:nvPr/>
        </p:nvSpPr>
        <p:spPr bwMode="auto">
          <a:xfrm rot="5400000" flipH="1">
            <a:off x="2517818" y="2573431"/>
            <a:ext cx="363948" cy="2160240"/>
          </a:xfrm>
          <a:prstGeom prst="rightBrace">
            <a:avLst>
              <a:gd name="adj1" fmla="val 8333"/>
              <a:gd name="adj2" fmla="val 50067"/>
            </a:avLst>
          </a:prstGeom>
          <a:noFill/>
          <a:ln w="635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3" name="Content Placeholder 2"/>
          <p:cNvSpPr txBox="1">
            <a:spLocks/>
          </p:cNvSpPr>
          <p:nvPr/>
        </p:nvSpPr>
        <p:spPr>
          <a:xfrm>
            <a:off x="2003943" y="3003525"/>
            <a:ext cx="1532011"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olidFill>
                  <a:srgbClr val="FF0000"/>
                </a:solidFill>
                <a:sym typeface="Wingdings" panose="05000000000000000000" pitchFamily="2" charset="2"/>
              </a:rPr>
              <a:t>C++ gap</a:t>
            </a:r>
            <a:endParaRPr lang="nl-NL" sz="2000" b="1" dirty="0">
              <a:solidFill>
                <a:srgbClr val="FF0000"/>
              </a:solidFill>
              <a:sym typeface="Wingdings" panose="05000000000000000000" pitchFamily="2" charset="2"/>
            </a:endParaRPr>
          </a:p>
          <a:p>
            <a:pPr marL="0" indent="0">
              <a:buNone/>
            </a:pPr>
            <a:endParaRPr lang="nl-NL" sz="2400" b="1" dirty="0" smtClean="0">
              <a:solidFill>
                <a:srgbClr val="FF0000"/>
              </a:solidFill>
              <a:sym typeface="Wingdings" panose="05000000000000000000" pitchFamily="2" charset="2"/>
            </a:endParaRPr>
          </a:p>
        </p:txBody>
      </p:sp>
    </p:spTree>
    <p:extLst>
      <p:ext uri="{BB962C8B-B14F-4D97-AF65-F5344CB8AC3E}">
        <p14:creationId xmlns:p14="http://schemas.microsoft.com/office/powerpoint/2010/main" val="17453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6705600" cy="622301"/>
          </a:xfrm>
        </p:spPr>
        <p:txBody>
          <a:bodyPr>
            <a:normAutofit/>
          </a:bodyPr>
          <a:lstStyle/>
          <a:p>
            <a:r>
              <a:rPr lang="en-US" noProof="0" dirty="0" smtClean="0"/>
              <a:t>Just daydreaming….</a:t>
            </a:r>
            <a:endParaRPr lang="en-US" noProof="0" dirty="0"/>
          </a:p>
        </p:txBody>
      </p:sp>
      <p:sp>
        <p:nvSpPr>
          <p:cNvPr id="3" name="Content Placeholder 2"/>
          <p:cNvSpPr>
            <a:spLocks noGrp="1"/>
          </p:cNvSpPr>
          <p:nvPr>
            <p:ph idx="1"/>
          </p:nvPr>
        </p:nvSpPr>
        <p:spPr>
          <a:xfrm>
            <a:off x="1187624" y="2492896"/>
            <a:ext cx="6607018" cy="3312368"/>
          </a:xfrm>
        </p:spPr>
        <p:txBody>
          <a:bodyPr>
            <a:normAutofit/>
          </a:bodyPr>
          <a:lstStyle/>
          <a:p>
            <a:pPr marL="0" indent="0">
              <a:buNone/>
            </a:pPr>
            <a:endParaRPr lang="en-US" sz="2400" b="1" dirty="0">
              <a:sym typeface="Wingdings" panose="05000000000000000000" pitchFamily="2" charset="2"/>
            </a:endParaRPr>
          </a:p>
          <a:p>
            <a:pPr marL="0" indent="0">
              <a:buNone/>
            </a:pPr>
            <a:r>
              <a:rPr lang="en-US" sz="2400" b="1" noProof="0" dirty="0" smtClean="0">
                <a:sym typeface="Wingdings" panose="05000000000000000000" pitchFamily="2" charset="2"/>
              </a:rPr>
              <a:t>I want to</a:t>
            </a:r>
          </a:p>
          <a:p>
            <a:pPr>
              <a:buFont typeface="Wingdings" panose="05000000000000000000" pitchFamily="2" charset="2"/>
              <a:buChar char="q"/>
            </a:pPr>
            <a:r>
              <a:rPr lang="en-US" sz="2400" b="1" dirty="0">
                <a:sym typeface="Wingdings" panose="05000000000000000000" pitchFamily="2" charset="2"/>
              </a:rPr>
              <a:t>P</a:t>
            </a:r>
            <a:r>
              <a:rPr lang="en-US" sz="2400" b="1" dirty="0" smtClean="0">
                <a:sym typeface="Wingdings" panose="05000000000000000000" pitchFamily="2" charset="2"/>
              </a:rPr>
              <a:t>rogram small microcontrollers</a:t>
            </a:r>
          </a:p>
          <a:p>
            <a:pPr>
              <a:buFont typeface="Wingdings" panose="05000000000000000000" pitchFamily="2" charset="2"/>
              <a:buChar char="q"/>
            </a:pPr>
            <a:r>
              <a:rPr lang="en-US" sz="2400" b="1" noProof="0" dirty="0" smtClean="0">
                <a:sym typeface="Wingdings" panose="05000000000000000000" pitchFamily="2" charset="2"/>
              </a:rPr>
              <a:t>Effectively</a:t>
            </a:r>
          </a:p>
          <a:p>
            <a:pPr>
              <a:buFont typeface="Wingdings" panose="05000000000000000000" pitchFamily="2" charset="2"/>
              <a:buChar char="q"/>
            </a:pPr>
            <a:r>
              <a:rPr lang="en-US" sz="2400" b="1" noProof="0" dirty="0" smtClean="0">
                <a:sym typeface="Wingdings" panose="05000000000000000000" pitchFamily="2" charset="2"/>
              </a:rPr>
              <a:t>Without repeating myself</a:t>
            </a:r>
          </a:p>
          <a:p>
            <a:pPr>
              <a:buFont typeface="Wingdings" panose="05000000000000000000" pitchFamily="2" charset="2"/>
              <a:buChar char="q"/>
            </a:pPr>
            <a:r>
              <a:rPr lang="nl-NL" sz="2400" b="1" dirty="0" err="1" smtClean="0">
                <a:sym typeface="Wingdings" panose="05000000000000000000" pitchFamily="2" charset="2"/>
              </a:rPr>
              <a:t>Better</a:t>
            </a:r>
            <a:r>
              <a:rPr lang="nl-NL" sz="2400" b="1" dirty="0" smtClean="0">
                <a:sym typeface="Wingdings" panose="05000000000000000000" pitchFamily="2" charset="2"/>
              </a:rPr>
              <a:t>, </a:t>
            </a:r>
            <a:r>
              <a:rPr lang="nl-NL" sz="2400" b="1" dirty="0" err="1" smtClean="0">
                <a:sym typeface="Wingdings" panose="05000000000000000000" pitchFamily="2" charset="2"/>
              </a:rPr>
              <a:t>I’d</a:t>
            </a:r>
            <a:r>
              <a:rPr lang="nl-NL" sz="2400" b="1" dirty="0" smtClean="0">
                <a:sym typeface="Wingdings" panose="05000000000000000000" pitchFamily="2" charset="2"/>
              </a:rPr>
              <a:t> love </a:t>
            </a:r>
            <a:r>
              <a:rPr lang="nl-NL" sz="2400" b="1" dirty="0" err="1" smtClean="0">
                <a:sym typeface="Wingdings" panose="05000000000000000000" pitchFamily="2" charset="2"/>
              </a:rPr>
              <a:t>to</a:t>
            </a:r>
            <a:r>
              <a:rPr lang="nl-NL" sz="2400" b="1" dirty="0" smtClean="0">
                <a:sym typeface="Wingdings" panose="05000000000000000000" pitchFamily="2" charset="2"/>
              </a:rPr>
              <a:t> </a:t>
            </a:r>
            <a:r>
              <a:rPr lang="nl-NL" sz="2400" b="1" dirty="0" err="1" smtClean="0">
                <a:sym typeface="Wingdings" panose="05000000000000000000" pitchFamily="2" charset="2"/>
              </a:rPr>
              <a:t>use</a:t>
            </a:r>
            <a:r>
              <a:rPr lang="nl-NL" sz="2400" b="1" dirty="0" smtClean="0">
                <a:sym typeface="Wingdings" panose="05000000000000000000" pitchFamily="2" charset="2"/>
              </a:rPr>
              <a:t> </a:t>
            </a:r>
            <a:r>
              <a:rPr lang="nl-NL" sz="2400" b="1" dirty="0" err="1" smtClean="0">
                <a:sym typeface="Wingdings" panose="05000000000000000000" pitchFamily="2" charset="2"/>
              </a:rPr>
              <a:t>your</a:t>
            </a:r>
            <a:r>
              <a:rPr lang="nl-NL" sz="2400" b="1" smtClean="0">
                <a:sym typeface="Wingdings" panose="05000000000000000000" pitchFamily="2" charset="2"/>
              </a:rPr>
              <a:t> code!</a:t>
            </a:r>
            <a:endParaRPr lang="en-US" sz="2400" b="1" noProof="0" dirty="0" smtClean="0">
              <a:sym typeface="Wingdings" panose="05000000000000000000" pitchFamily="2" charset="2"/>
            </a:endParaRPr>
          </a:p>
          <a:p>
            <a:pPr marL="0" indent="0">
              <a:buNone/>
            </a:pPr>
            <a:endParaRPr lang="en-US" sz="2400" b="1" noProof="0" dirty="0" smtClean="0">
              <a:sym typeface="Wingdings" panose="05000000000000000000" pitchFamily="2" charset="2"/>
            </a:endParaRPr>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a:t>
            </a:fld>
            <a:endParaRPr lang="nl-NL" dirty="0" smtClean="0"/>
          </a:p>
        </p:txBody>
      </p:sp>
      <p:pic>
        <p:nvPicPr>
          <p:cNvPr id="1026" name="Picture 2" descr="http://www.delhidailynews.com/news_image/1424776031day-dream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196752"/>
            <a:ext cx="29128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27856"/>
          </a:xfrm>
        </p:spPr>
        <p:txBody>
          <a:bodyPr>
            <a:normAutofit/>
          </a:bodyPr>
          <a:lstStyle/>
          <a:p>
            <a:r>
              <a:rPr lang="en-US" noProof="0" dirty="0" smtClean="0"/>
              <a:t>So why should C++ be used?</a:t>
            </a:r>
            <a:endParaRPr lang="en-US" noProof="0" dirty="0"/>
          </a:p>
        </p:txBody>
      </p:sp>
      <p:sp>
        <p:nvSpPr>
          <p:cNvPr id="3" name="Content Placeholder 2"/>
          <p:cNvSpPr>
            <a:spLocks noGrp="1"/>
          </p:cNvSpPr>
          <p:nvPr>
            <p:ph idx="1"/>
          </p:nvPr>
        </p:nvSpPr>
        <p:spPr>
          <a:xfrm>
            <a:off x="395536" y="2204864"/>
            <a:ext cx="8229600" cy="3733800"/>
          </a:xfrm>
        </p:spPr>
        <p:txBody>
          <a:bodyPr>
            <a:normAutofit/>
          </a:bodyPr>
          <a:lstStyle/>
          <a:p>
            <a:pPr>
              <a:buFont typeface="Wingdings" panose="05000000000000000000" pitchFamily="2" charset="2"/>
              <a:buChar char="q"/>
            </a:pPr>
            <a:r>
              <a:rPr lang="en-US" b="1" noProof="0" dirty="0" smtClean="0">
                <a:sym typeface="Wingdings" panose="05000000000000000000" pitchFamily="2" charset="2"/>
              </a:rPr>
              <a:t>As a better C </a:t>
            </a:r>
          </a:p>
          <a:p>
            <a:pPr lvl="1">
              <a:buFont typeface="Wingdings" panose="05000000000000000000" pitchFamily="2" charset="2"/>
              <a:buChar char="q"/>
            </a:pPr>
            <a:r>
              <a:rPr lang="en-US" b="1" noProof="0" dirty="0" smtClean="0">
                <a:sym typeface="Wingdings" panose="05000000000000000000" pitchFamily="2" charset="2"/>
              </a:rPr>
              <a:t>(same procedural programming style, but with less room for errors)</a:t>
            </a:r>
          </a:p>
          <a:p>
            <a:pPr>
              <a:buFont typeface="Wingdings" panose="05000000000000000000" pitchFamily="2" charset="2"/>
              <a:buChar char="q"/>
            </a:pPr>
            <a:r>
              <a:rPr lang="en-US" b="1" noProof="0" dirty="0" smtClean="0">
                <a:sym typeface="Wingdings" panose="05000000000000000000" pitchFamily="2" charset="2"/>
              </a:rPr>
              <a:t>Enables other programming styles </a:t>
            </a:r>
          </a:p>
          <a:p>
            <a:pPr lvl="1">
              <a:buFont typeface="Wingdings" panose="05000000000000000000" pitchFamily="2" charset="2"/>
              <a:buChar char="q"/>
            </a:pPr>
            <a:r>
              <a:rPr lang="en-US" b="1" noProof="0" dirty="0" smtClean="0">
                <a:sym typeface="Wingdings" panose="05000000000000000000" pitchFamily="2" charset="2"/>
              </a:rPr>
              <a:t>(OO, functional, templates, compile time, . . .)</a:t>
            </a:r>
          </a:p>
          <a:p>
            <a:pPr>
              <a:buFont typeface="Wingdings" panose="05000000000000000000" pitchFamily="2" charset="2"/>
              <a:buChar char="q"/>
            </a:pPr>
            <a:r>
              <a:rPr lang="en-US" b="1" noProof="0" dirty="0" smtClean="0">
                <a:sym typeface="Wingdings" panose="05000000000000000000" pitchFamily="2" charset="2"/>
              </a:rPr>
              <a:t>More opportunities for (efficient) code re-use</a:t>
            </a: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20</a:t>
            </a:fld>
            <a:endParaRPr lang="nl-NL"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158464"/>
            <a:ext cx="3035343" cy="144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443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But not like C++ on a desktop…</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a:buFont typeface="Wingdings" panose="05000000000000000000" pitchFamily="2" charset="2"/>
              <a:buChar char="q"/>
            </a:pPr>
            <a:r>
              <a:rPr lang="en-US" sz="2400" b="1" dirty="0" smtClean="0">
                <a:sym typeface="Wingdings" panose="05000000000000000000" pitchFamily="2" charset="2"/>
              </a:rPr>
              <a:t>Performance is different</a:t>
            </a:r>
          </a:p>
          <a:p>
            <a:pPr>
              <a:buFont typeface="Wingdings" panose="05000000000000000000" pitchFamily="2" charset="2"/>
              <a:buChar char="q"/>
            </a:pPr>
            <a:r>
              <a:rPr lang="en-US" sz="2400" b="1" noProof="0" dirty="0" smtClean="0">
                <a:sym typeface="Wingdings" panose="05000000000000000000" pitchFamily="2" charset="2"/>
              </a:rPr>
              <a:t>Heap: forget it </a:t>
            </a:r>
          </a:p>
          <a:p>
            <a:pPr>
              <a:buFont typeface="Wingdings" panose="05000000000000000000" pitchFamily="2" charset="2"/>
              <a:buChar char="q"/>
            </a:pPr>
            <a:r>
              <a:rPr lang="en-US" sz="2400" b="1" noProof="0" dirty="0" smtClean="0">
                <a:sym typeface="Wingdings" panose="05000000000000000000" pitchFamily="2" charset="2"/>
              </a:rPr>
              <a:t>Floating point: often not practical </a:t>
            </a:r>
          </a:p>
          <a:p>
            <a:pPr>
              <a:buFont typeface="Wingdings" panose="05000000000000000000" pitchFamily="2" charset="2"/>
              <a:buChar char="q"/>
            </a:pPr>
            <a:r>
              <a:rPr lang="en-US" sz="2400" b="1" noProof="0" dirty="0" smtClean="0">
                <a:sym typeface="Wingdings" panose="05000000000000000000" pitchFamily="2" charset="2"/>
              </a:rPr>
              <a:t>Exceptions: debatable </a:t>
            </a:r>
          </a:p>
          <a:p>
            <a:pPr>
              <a:buFont typeface="Wingdings" panose="05000000000000000000" pitchFamily="2" charset="2"/>
              <a:buChar char="q"/>
            </a:pPr>
            <a:r>
              <a:rPr lang="en-US" sz="2400" b="1" noProof="0" dirty="0" smtClean="0">
                <a:sym typeface="Wingdings" panose="05000000000000000000" pitchFamily="2" charset="2"/>
              </a:rPr>
              <a:t>C++ standard library: large parts are unusable </a:t>
            </a:r>
          </a:p>
          <a:p>
            <a:pPr lvl="1">
              <a:buFont typeface="Wingdings" panose="05000000000000000000" pitchFamily="2" charset="2"/>
              <a:buChar char="q"/>
            </a:pPr>
            <a:r>
              <a:rPr lang="en-US" sz="2400" b="1" noProof="0" dirty="0" smtClean="0">
                <a:sym typeface="Wingdings" panose="05000000000000000000" pitchFamily="2" charset="2"/>
              </a:rPr>
              <a:t>(heap, float/double, worst-case performance)</a:t>
            </a:r>
          </a:p>
          <a:p>
            <a:pPr>
              <a:buFont typeface="Wingdings" panose="05000000000000000000" pitchFamily="2" charset="2"/>
              <a:buChar char="q"/>
            </a:pPr>
            <a:r>
              <a:rPr lang="en-US" sz="2400" b="1" noProof="0" dirty="0" smtClean="0">
                <a:sym typeface="Wingdings" panose="05000000000000000000" pitchFamily="2" charset="2"/>
              </a:rPr>
              <a:t>OO at run-time (</a:t>
            </a:r>
            <a:r>
              <a:rPr lang="en-US" sz="2400" b="1" noProof="0" dirty="0" err="1" smtClean="0">
                <a:sym typeface="Wingdings" panose="05000000000000000000" pitchFamily="2" charset="2"/>
              </a:rPr>
              <a:t>virtuals</a:t>
            </a:r>
            <a:r>
              <a:rPr lang="en-US" sz="2400" b="1" noProof="0" dirty="0" smtClean="0">
                <a:sym typeface="Wingdings" panose="05000000000000000000" pitchFamily="2" charset="2"/>
              </a:rPr>
              <a:t>): often not needed</a:t>
            </a:r>
          </a:p>
          <a:p>
            <a:pPr>
              <a:buFont typeface="Wingdings" panose="05000000000000000000" pitchFamily="2" charset="2"/>
              <a:buChar char="q"/>
            </a:pPr>
            <a:r>
              <a:rPr lang="en-US" sz="2400" b="1" noProof="0" dirty="0" smtClean="0">
                <a:sym typeface="Wingdings" panose="05000000000000000000" pitchFamily="2" charset="2"/>
              </a:rPr>
              <a:t>ROM is scarce, RAM even more so</a:t>
            </a:r>
          </a:p>
          <a:p>
            <a:pPr>
              <a:buFont typeface="Wingdings" panose="05000000000000000000" pitchFamily="2" charset="2"/>
              <a:buChar char="q"/>
            </a:pPr>
            <a:r>
              <a:rPr lang="en-US" sz="2400" b="1" noProof="0" dirty="0" err="1" smtClean="0">
                <a:sym typeface="Wingdings" panose="05000000000000000000" pitchFamily="2" charset="2"/>
              </a:rPr>
              <a:t>std</a:t>
            </a:r>
            <a:r>
              <a:rPr lang="en-US" sz="2400" b="1" noProof="0" dirty="0" smtClean="0">
                <a:sym typeface="Wingdings" panose="05000000000000000000" pitchFamily="2" charset="2"/>
              </a:rPr>
              <a:t>::</a:t>
            </a:r>
            <a:r>
              <a:rPr lang="en-US" sz="2400" b="1" noProof="0" dirty="0" err="1" smtClean="0">
                <a:sym typeface="Wingdings" panose="05000000000000000000" pitchFamily="2" charset="2"/>
              </a:rPr>
              <a:t>ostream</a:t>
            </a:r>
            <a:r>
              <a:rPr lang="en-US" sz="2400" b="1" noProof="0" dirty="0" smtClean="0">
                <a:sym typeface="Wingdings" panose="05000000000000000000" pitchFamily="2" charset="2"/>
              </a:rPr>
              <a:t>, </a:t>
            </a:r>
            <a:r>
              <a:rPr lang="en-US" sz="2400" b="1" noProof="0" dirty="0" err="1" smtClean="0">
                <a:sym typeface="Wingdings" panose="05000000000000000000" pitchFamily="2" charset="2"/>
              </a:rPr>
              <a:t>std</a:t>
            </a:r>
            <a:r>
              <a:rPr lang="en-US" sz="2400" b="1" noProof="0" dirty="0" smtClean="0">
                <a:sym typeface="Wingdings" panose="05000000000000000000" pitchFamily="2" charset="2"/>
              </a:rPr>
              <a:t>::</a:t>
            </a:r>
            <a:r>
              <a:rPr lang="en-US" sz="2400" b="1" noProof="0" dirty="0" err="1" smtClean="0">
                <a:sym typeface="Wingdings" panose="05000000000000000000" pitchFamily="2" charset="2"/>
              </a:rPr>
              <a:t>cout</a:t>
            </a:r>
            <a:r>
              <a:rPr lang="en-US" sz="2400" b="1" noProof="0" dirty="0" smtClean="0">
                <a:sym typeface="Wingdings" panose="05000000000000000000" pitchFamily="2" charset="2"/>
              </a:rPr>
              <a:t> ??</a:t>
            </a: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21</a:t>
            </a:fld>
            <a:endParaRPr lang="nl-NL" dirty="0" smtClean="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2043" y="1128712"/>
            <a:ext cx="2502589" cy="1868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Vermenigvuldigen 4"/>
          <p:cNvSpPr/>
          <p:nvPr/>
        </p:nvSpPr>
        <p:spPr bwMode="auto">
          <a:xfrm>
            <a:off x="6249181" y="777539"/>
            <a:ext cx="2808312" cy="2570584"/>
          </a:xfrm>
          <a:prstGeom prst="mathMultiply">
            <a:avLst>
              <a:gd name="adj1" fmla="val 2625"/>
            </a:avLst>
          </a:prstGeom>
          <a:solidFill>
            <a:srgbClr val="FF00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743363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Performance</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a:buFont typeface="Wingdings" panose="05000000000000000000" pitchFamily="2" charset="2"/>
              <a:buChar char="q"/>
            </a:pPr>
            <a:r>
              <a:rPr lang="en-US" sz="2400" b="1" dirty="0" smtClean="0">
                <a:sym typeface="Wingdings" panose="05000000000000000000" pitchFamily="2" charset="2"/>
              </a:rPr>
              <a:t>The deadline must be met</a:t>
            </a:r>
          </a:p>
          <a:p>
            <a:pPr>
              <a:buFont typeface="Wingdings" panose="05000000000000000000" pitchFamily="2" charset="2"/>
              <a:buChar char="q"/>
            </a:pPr>
            <a:r>
              <a:rPr lang="en-US" sz="2400" b="1" noProof="0" dirty="0" smtClean="0">
                <a:sym typeface="Wingdings" panose="05000000000000000000" pitchFamily="2" charset="2"/>
              </a:rPr>
              <a:t>In most cases: no cache</a:t>
            </a:r>
          </a:p>
          <a:p>
            <a:pPr>
              <a:buFont typeface="Wingdings" panose="05000000000000000000" pitchFamily="2" charset="2"/>
              <a:buChar char="q"/>
            </a:pPr>
            <a:endParaRPr lang="en-US" sz="2400" b="1" noProof="0" dirty="0" smtClean="0">
              <a:sym typeface="Wingdings" panose="05000000000000000000" pitchFamily="2" charset="2"/>
            </a:endParaRPr>
          </a:p>
          <a:p>
            <a:pPr>
              <a:buFont typeface="Wingdings"/>
              <a:buChar char="è"/>
            </a:pPr>
            <a:r>
              <a:rPr lang="en-US" sz="2400" b="1" dirty="0" smtClean="0">
                <a:sym typeface="Wingdings" panose="05000000000000000000" pitchFamily="2" charset="2"/>
              </a:rPr>
              <a:t>Average performance is not interesting, worst-case is what counts</a:t>
            </a:r>
          </a:p>
          <a:p>
            <a:pPr>
              <a:buFont typeface="Wingdings"/>
              <a:buChar char="è"/>
            </a:pPr>
            <a:r>
              <a:rPr lang="en-US" sz="2400" b="1" dirty="0" smtClean="0">
                <a:sym typeface="Wingdings" panose="05000000000000000000" pitchFamily="2" charset="2"/>
              </a:rPr>
              <a:t>Locality is not an issue</a:t>
            </a:r>
          </a:p>
          <a:p>
            <a:pPr>
              <a:buFont typeface="Wingdings"/>
              <a:buChar char="è"/>
            </a:pPr>
            <a:r>
              <a:rPr lang="en-US" sz="2400" b="1" dirty="0" smtClean="0">
                <a:sym typeface="Wingdings" panose="05000000000000000000" pitchFamily="2" charset="2"/>
              </a:rPr>
              <a:t>Heap? No, thank you</a:t>
            </a:r>
          </a:p>
          <a:p>
            <a:pPr>
              <a:buFont typeface="Wingdings"/>
              <a:buChar char="è"/>
            </a:pPr>
            <a:r>
              <a:rPr lang="en-US" sz="2400" b="1" dirty="0" smtClean="0">
                <a:sym typeface="Wingdings" panose="05000000000000000000" pitchFamily="2" charset="2"/>
              </a:rPr>
              <a:t>Hashing, trees, rebalancing, reallocating? NO </a:t>
            </a:r>
            <a:r>
              <a:rPr lang="en-US" sz="2400" b="1" dirty="0" err="1" smtClean="0">
                <a:sym typeface="Wingdings" panose="05000000000000000000" pitchFamily="2" charset="2"/>
              </a:rPr>
              <a:t>NO</a:t>
            </a:r>
            <a:endParaRPr lang="en-US" sz="2400" b="1" dirty="0" smtClean="0">
              <a:sym typeface="Wingdings" panose="05000000000000000000" pitchFamily="2" charset="2"/>
            </a:endParaRPr>
          </a:p>
          <a:p>
            <a:pPr>
              <a:buFont typeface="Wingdings"/>
              <a:buChar char="è"/>
            </a:pPr>
            <a:endParaRPr lang="en-US" sz="2400" b="1" noProof="0" dirty="0" smtClean="0">
              <a:sym typeface="Wingdings" panose="05000000000000000000" pitchFamily="2" charset="2"/>
            </a:endParaRP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22</a:t>
            </a:fld>
            <a:endParaRPr lang="nl-NL" dirty="0" smtClean="0"/>
          </a:p>
        </p:txBody>
      </p:sp>
    </p:spTree>
    <p:extLst>
      <p:ext uri="{BB962C8B-B14F-4D97-AF65-F5344CB8AC3E}">
        <p14:creationId xmlns:p14="http://schemas.microsoft.com/office/powerpoint/2010/main" val="1645934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Small applications</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marL="0" indent="0">
              <a:buNone/>
            </a:pPr>
            <a:r>
              <a:rPr lang="en-US" sz="2400" b="1" noProof="0" dirty="0" smtClean="0">
                <a:sym typeface="Wingdings" panose="05000000000000000000" pitchFamily="2" charset="2"/>
              </a:rPr>
              <a:t>Often not useful on the desktop, but very useful for a small embedded application:</a:t>
            </a:r>
          </a:p>
          <a:p>
            <a:pPr marL="0" indent="0">
              <a:buNone/>
            </a:pPr>
            <a:endParaRPr lang="en-US" sz="2400" b="1" dirty="0">
              <a:sym typeface="Wingdings" panose="05000000000000000000" pitchFamily="2" charset="2"/>
            </a:endParaRPr>
          </a:p>
          <a:p>
            <a:pPr>
              <a:buFont typeface="Wingdings" panose="05000000000000000000" pitchFamily="2" charset="2"/>
              <a:buChar char="q"/>
            </a:pPr>
            <a:r>
              <a:rPr lang="en-US" sz="2400" b="1" noProof="0" dirty="0" smtClean="0">
                <a:sym typeface="Wingdings" panose="05000000000000000000" pitchFamily="2" charset="2"/>
              </a:rPr>
              <a:t>Single-unit application </a:t>
            </a:r>
          </a:p>
          <a:p>
            <a:pPr>
              <a:buFont typeface="Wingdings" panose="05000000000000000000" pitchFamily="2" charset="2"/>
              <a:buChar char="q"/>
            </a:pPr>
            <a:r>
              <a:rPr lang="en-US" sz="2400" b="1" dirty="0" smtClean="0">
                <a:sym typeface="Wingdings" panose="05000000000000000000" pitchFamily="2" charset="2"/>
              </a:rPr>
              <a:t>Link-time optimization</a:t>
            </a:r>
          </a:p>
          <a:p>
            <a:pPr>
              <a:buFont typeface="Wingdings" panose="05000000000000000000" pitchFamily="2" charset="2"/>
              <a:buChar char="q"/>
            </a:pPr>
            <a:r>
              <a:rPr lang="en-US" sz="2400" b="1" dirty="0" smtClean="0">
                <a:sym typeface="Wingdings" panose="05000000000000000000" pitchFamily="2" charset="2"/>
              </a:rPr>
              <a:t>De-virtualization</a:t>
            </a:r>
          </a:p>
          <a:p>
            <a:pPr>
              <a:buFont typeface="Wingdings" panose="05000000000000000000" pitchFamily="2" charset="2"/>
              <a:buChar char="q"/>
            </a:pPr>
            <a:r>
              <a:rPr lang="en-US" sz="2400" b="1" dirty="0" smtClean="0">
                <a:sym typeface="Wingdings" panose="05000000000000000000" pitchFamily="2" charset="2"/>
              </a:rPr>
              <a:t>Do use </a:t>
            </a:r>
            <a:r>
              <a:rPr lang="en-US" sz="2400" b="1" dirty="0">
                <a:sym typeface="Wingdings" panose="05000000000000000000" pitchFamily="2" charset="2"/>
              </a:rPr>
              <a:t>-</a:t>
            </a:r>
            <a:r>
              <a:rPr lang="en-US" sz="2400" b="1" dirty="0" err="1">
                <a:sym typeface="Wingdings" panose="05000000000000000000" pitchFamily="2" charset="2"/>
              </a:rPr>
              <a:t>fdata</a:t>
            </a:r>
            <a:r>
              <a:rPr lang="en-US" sz="2400" b="1" dirty="0">
                <a:sym typeface="Wingdings" panose="05000000000000000000" pitchFamily="2" charset="2"/>
              </a:rPr>
              <a:t>-sections -</a:t>
            </a:r>
            <a:r>
              <a:rPr lang="en-US" sz="2400" b="1" dirty="0" err="1" smtClean="0">
                <a:sym typeface="Wingdings" panose="05000000000000000000" pitchFamily="2" charset="2"/>
              </a:rPr>
              <a:t>ffunction</a:t>
            </a:r>
            <a:r>
              <a:rPr lang="en-US" sz="2400" b="1" dirty="0" smtClean="0">
                <a:sym typeface="Wingdings" panose="05000000000000000000" pitchFamily="2" charset="2"/>
              </a:rPr>
              <a:t>-sections !!</a:t>
            </a:r>
          </a:p>
          <a:p>
            <a:pPr>
              <a:buFont typeface="Wingdings" panose="05000000000000000000" pitchFamily="2" charset="2"/>
              <a:buChar char="q"/>
            </a:pPr>
            <a:endParaRPr lang="en-US" sz="2400" b="1" dirty="0">
              <a:sym typeface="Wingdings" panose="05000000000000000000" pitchFamily="2" charset="2"/>
            </a:endParaRPr>
          </a:p>
          <a:p>
            <a:pPr>
              <a:buFont typeface="Wingdings" panose="05000000000000000000" pitchFamily="2" charset="2"/>
              <a:buChar char="q"/>
            </a:pPr>
            <a:endParaRPr lang="en-US" sz="2400" b="1" dirty="0" smtClean="0">
              <a:sym typeface="Wingdings" panose="05000000000000000000" pitchFamily="2" charset="2"/>
            </a:endParaRPr>
          </a:p>
          <a:p>
            <a:pPr>
              <a:buFont typeface="Wingdings" panose="05000000000000000000" pitchFamily="2" charset="2"/>
              <a:buChar char="q"/>
            </a:pPr>
            <a:endParaRPr lang="en-US" sz="2400" b="1" noProof="0" dirty="0" smtClean="0">
              <a:sym typeface="Wingdings" panose="05000000000000000000" pitchFamily="2" charset="2"/>
            </a:endParaRPr>
          </a:p>
          <a:p>
            <a:endParaRPr lang="en-US" sz="2400" b="1" noProof="0" dirty="0" smtClean="0">
              <a:sym typeface="Wingdings" panose="05000000000000000000" pitchFamily="2" charset="2"/>
            </a:endParaRPr>
          </a:p>
          <a:p>
            <a:pPr>
              <a:buFontTx/>
              <a:buChar char="-"/>
            </a:pPr>
            <a:endParaRPr lang="en-US" sz="24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23</a:t>
            </a:fld>
            <a:endParaRPr lang="nl-NL" dirty="0" smtClean="0"/>
          </a:p>
        </p:txBody>
      </p:sp>
    </p:spTree>
    <p:extLst>
      <p:ext uri="{BB962C8B-B14F-4D97-AF65-F5344CB8AC3E}">
        <p14:creationId xmlns:p14="http://schemas.microsoft.com/office/powerpoint/2010/main" val="582036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Heap</a:t>
            </a:r>
            <a:endParaRPr lang="en-US" noProof="0" dirty="0"/>
          </a:p>
        </p:txBody>
      </p:sp>
      <p:sp>
        <p:nvSpPr>
          <p:cNvPr id="3" name="Content Placeholder 2"/>
          <p:cNvSpPr>
            <a:spLocks noGrp="1"/>
          </p:cNvSpPr>
          <p:nvPr>
            <p:ph idx="1"/>
          </p:nvPr>
        </p:nvSpPr>
        <p:spPr>
          <a:xfrm>
            <a:off x="539552" y="1556792"/>
            <a:ext cx="8229600" cy="4752528"/>
          </a:xfrm>
        </p:spPr>
        <p:txBody>
          <a:bodyPr>
            <a:normAutofit fontScale="92500" lnSpcReduction="20000"/>
          </a:bodyPr>
          <a:lstStyle/>
          <a:p>
            <a:pPr marL="0" indent="0">
              <a:buNone/>
            </a:pPr>
            <a:r>
              <a:rPr lang="en-US" sz="2000" b="1" dirty="0" smtClean="0">
                <a:sym typeface="Wingdings" panose="05000000000000000000" pitchFamily="2" charset="2"/>
              </a:rPr>
              <a:t>The heap is flexibility with respect to the amount of data, at the cost of (some) unpredictability in run-time and maximum available memory (fragmentation).</a:t>
            </a:r>
          </a:p>
          <a:p>
            <a:pPr marL="0" indent="0">
              <a:buNone/>
            </a:pPr>
            <a:endParaRPr lang="en-US" sz="2000" b="1" noProof="0" dirty="0">
              <a:sym typeface="Wingdings" panose="05000000000000000000" pitchFamily="2" charset="2"/>
            </a:endParaRPr>
          </a:p>
          <a:p>
            <a:pPr marL="0" indent="0">
              <a:buNone/>
            </a:pPr>
            <a:r>
              <a:rPr lang="en-US" sz="2000" b="1" dirty="0" smtClean="0">
                <a:sym typeface="Wingdings" panose="05000000000000000000" pitchFamily="2" charset="2"/>
              </a:rPr>
              <a:t>A typical small embedded system </a:t>
            </a:r>
          </a:p>
          <a:p>
            <a:pPr>
              <a:buFont typeface="Wingdings" panose="05000000000000000000" pitchFamily="2" charset="2"/>
              <a:buChar char="q"/>
            </a:pPr>
            <a:r>
              <a:rPr lang="en-US" sz="2000" b="1" dirty="0" smtClean="0">
                <a:sym typeface="Wingdings" panose="05000000000000000000" pitchFamily="2" charset="2"/>
              </a:rPr>
              <a:t>has a rigidly prescribed task, including the size of the data involved</a:t>
            </a:r>
          </a:p>
          <a:p>
            <a:pPr>
              <a:buFont typeface="Wingdings" panose="05000000000000000000" pitchFamily="2" charset="2"/>
              <a:buChar char="q"/>
            </a:pPr>
            <a:r>
              <a:rPr lang="en-US" sz="2000" b="1" noProof="0" dirty="0" smtClean="0">
                <a:sym typeface="Wingdings" panose="05000000000000000000" pitchFamily="2" charset="2"/>
              </a:rPr>
              <a:t>Must meet real-time constraints</a:t>
            </a:r>
          </a:p>
          <a:p>
            <a:pPr>
              <a:buFont typeface="Wingdings" panose="05000000000000000000" pitchFamily="2" charset="2"/>
              <a:buChar char="q"/>
            </a:pPr>
            <a:r>
              <a:rPr lang="en-US" sz="2000" b="1" dirty="0" smtClean="0">
                <a:sym typeface="Wingdings" panose="05000000000000000000" pitchFamily="2" charset="2"/>
              </a:rPr>
              <a:t>Should be certain to meet work OK all the time (not just for a certain sequence of actions).</a:t>
            </a:r>
          </a:p>
          <a:p>
            <a:pPr>
              <a:buFont typeface="Wingdings" panose="05000000000000000000" pitchFamily="2" charset="2"/>
              <a:buChar char="q"/>
            </a:pPr>
            <a:endParaRPr lang="en-US" sz="2000" b="1" noProof="0" dirty="0">
              <a:sym typeface="Wingdings" panose="05000000000000000000" pitchFamily="2" charset="2"/>
            </a:endParaRPr>
          </a:p>
          <a:p>
            <a:pPr>
              <a:buFont typeface="Wingdings"/>
              <a:buChar char="è"/>
            </a:pPr>
            <a:r>
              <a:rPr lang="en-US" sz="2000" b="1" dirty="0" smtClean="0">
                <a:sym typeface="Wingdings" panose="05000000000000000000" pitchFamily="2" charset="2"/>
              </a:rPr>
              <a:t>A heap and a small embedded system don’t match very well. Better:</a:t>
            </a:r>
          </a:p>
          <a:p>
            <a:pPr>
              <a:buFont typeface="Wingdings" panose="05000000000000000000" pitchFamily="2" charset="2"/>
              <a:buChar char="q"/>
            </a:pPr>
            <a:r>
              <a:rPr lang="en-US" sz="2000" b="1" dirty="0" smtClean="0">
                <a:sym typeface="Wingdings" panose="05000000000000000000" pitchFamily="2" charset="2"/>
              </a:rPr>
              <a:t>Global allocation (!)</a:t>
            </a:r>
          </a:p>
          <a:p>
            <a:pPr>
              <a:buFont typeface="Wingdings" panose="05000000000000000000" pitchFamily="2" charset="2"/>
              <a:buChar char="q"/>
            </a:pPr>
            <a:r>
              <a:rPr lang="en-US" sz="2000" b="1" dirty="0" smtClean="0">
                <a:sym typeface="Wingdings" panose="05000000000000000000" pitchFamily="2" charset="2"/>
              </a:rPr>
              <a:t>Fixed size pools or (better?) fixed size containers</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Avoiding some dangling pointer is a nice extra.</a:t>
            </a: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24</a:t>
            </a:fld>
            <a:endParaRPr lang="nl-NL" dirty="0" smtClean="0"/>
          </a:p>
        </p:txBody>
      </p:sp>
      <p:pic>
        <p:nvPicPr>
          <p:cNvPr id="8194" name="Picture 2" descr="http://web.extension.illinois.edu/homecompost/images/he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50706"/>
            <a:ext cx="2292991"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5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Exceptions</a:t>
            </a:r>
            <a:endParaRPr lang="en-US" noProof="0" dirty="0"/>
          </a:p>
        </p:txBody>
      </p:sp>
      <p:sp>
        <p:nvSpPr>
          <p:cNvPr id="3" name="Content Placeholder 2"/>
          <p:cNvSpPr>
            <a:spLocks noGrp="1"/>
          </p:cNvSpPr>
          <p:nvPr>
            <p:ph idx="1"/>
          </p:nvPr>
        </p:nvSpPr>
        <p:spPr>
          <a:xfrm>
            <a:off x="539552" y="2348880"/>
            <a:ext cx="8229600" cy="3816424"/>
          </a:xfrm>
        </p:spPr>
        <p:txBody>
          <a:bodyPr>
            <a:normAutofit/>
          </a:bodyPr>
          <a:lstStyle/>
          <a:p>
            <a:pPr marL="0" indent="0">
              <a:buNone/>
            </a:pPr>
            <a:r>
              <a:rPr lang="en-US" sz="2000" b="1" dirty="0" smtClean="0">
                <a:sym typeface="Wingdings" panose="05000000000000000000" pitchFamily="2" charset="2"/>
              </a:rPr>
              <a:t>Exceptions are great to handle a local problem that requires a (more) global response.</a:t>
            </a:r>
          </a:p>
          <a:p>
            <a:pPr marL="0" indent="0">
              <a:buNone/>
            </a:pPr>
            <a:endParaRPr lang="en-US" sz="2000" b="1" dirty="0">
              <a:sym typeface="Wingdings" panose="05000000000000000000" pitchFamily="2" charset="2"/>
            </a:endParaRPr>
          </a:p>
          <a:p>
            <a:pPr>
              <a:buFont typeface="Wingdings" panose="05000000000000000000" pitchFamily="2" charset="2"/>
              <a:buChar char="q"/>
            </a:pPr>
            <a:r>
              <a:rPr lang="en-US" sz="2000" b="1" dirty="0" smtClean="0">
                <a:sym typeface="Wingdings" panose="05000000000000000000" pitchFamily="2" charset="2"/>
              </a:rPr>
              <a:t>A small system often has a rather simple, rigidly defined task </a:t>
            </a:r>
          </a:p>
          <a:p>
            <a:pPr lvl="1">
              <a:buFont typeface="Wingdings"/>
              <a:buChar char="è"/>
            </a:pPr>
            <a:r>
              <a:rPr lang="en-US" sz="1800" b="1" dirty="0" smtClean="0">
                <a:sym typeface="Wingdings" panose="05000000000000000000" pitchFamily="2" charset="2"/>
              </a:rPr>
              <a:t>there are no exceptions, only different situations. </a:t>
            </a:r>
          </a:p>
          <a:p>
            <a:pPr lvl="1">
              <a:buFont typeface="Wingdings"/>
              <a:buChar char="è"/>
            </a:pPr>
            <a:endParaRPr lang="en-US" sz="1800" b="1" dirty="0">
              <a:sym typeface="Wingdings" panose="05000000000000000000" pitchFamily="2" charset="2"/>
            </a:endParaRPr>
          </a:p>
          <a:p>
            <a:pPr>
              <a:buFont typeface="Wingdings" panose="05000000000000000000" pitchFamily="2" charset="2"/>
              <a:buChar char="q"/>
            </a:pPr>
            <a:r>
              <a:rPr lang="en-US" sz="2000" b="1" dirty="0" smtClean="0">
                <a:sym typeface="Wingdings" panose="05000000000000000000" pitchFamily="2" charset="2"/>
              </a:rPr>
              <a:t>No heap  one reason less to use exceptions.</a:t>
            </a:r>
          </a:p>
          <a:p>
            <a:pPr>
              <a:buFont typeface="Wingdings" panose="05000000000000000000" pitchFamily="2" charset="2"/>
              <a:buChar char="q"/>
            </a:pPr>
            <a:r>
              <a:rPr lang="en-US" sz="2000" b="1" dirty="0" smtClean="0">
                <a:sym typeface="Wingdings" panose="05000000000000000000" pitchFamily="2" charset="2"/>
              </a:rPr>
              <a:t>Exception implementation often uses the heap….</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Straw man: exceptions are slow and have unpredictable timing.</a:t>
            </a:r>
          </a:p>
          <a:p>
            <a:pPr>
              <a:buFont typeface="Wingdings"/>
              <a:buChar char="è"/>
            </a:pPr>
            <a:endParaRPr lang="en-US" sz="2000" b="1"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endParaRPr lang="en-US" sz="2000" b="1"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endParaRPr lang="en-US" sz="2000" b="1" noProof="0" dirty="0" smtClean="0">
              <a:sym typeface="Wingdings" panose="05000000000000000000" pitchFamily="2" charset="2"/>
            </a:endParaRPr>
          </a:p>
          <a:p>
            <a:pPr>
              <a:buFont typeface="Wingdings" panose="05000000000000000000" pitchFamily="2" charset="2"/>
              <a:buChar char="q"/>
            </a:pP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25</a:t>
            </a:fld>
            <a:endParaRPr lang="nl-NL" dirty="0" smtClean="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764704"/>
            <a:ext cx="3351056"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39045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Floating point</a:t>
            </a:r>
            <a:endParaRPr lang="en-US" noProof="0" dirty="0"/>
          </a:p>
        </p:txBody>
      </p:sp>
      <p:sp>
        <p:nvSpPr>
          <p:cNvPr id="3" name="Content Placeholder 2"/>
          <p:cNvSpPr>
            <a:spLocks noGrp="1"/>
          </p:cNvSpPr>
          <p:nvPr>
            <p:ph idx="1"/>
          </p:nvPr>
        </p:nvSpPr>
        <p:spPr>
          <a:xfrm>
            <a:off x="683568" y="1844824"/>
            <a:ext cx="8229600" cy="4608512"/>
          </a:xfrm>
        </p:spPr>
        <p:txBody>
          <a:bodyPr>
            <a:normAutofit/>
          </a:bodyPr>
          <a:lstStyle/>
          <a:p>
            <a:pPr marL="0" indent="0">
              <a:buNone/>
            </a:pPr>
            <a:r>
              <a:rPr lang="en-US" sz="2000" b="1" dirty="0" smtClean="0">
                <a:sym typeface="Wingdings" panose="05000000000000000000" pitchFamily="2" charset="2"/>
              </a:rPr>
              <a:t>FP is useful when a wide dynamic range is needed. For an embedded application the ranges are often very well known.</a:t>
            </a:r>
          </a:p>
          <a:p>
            <a:pPr marL="0" indent="0">
              <a:buNone/>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Small micro-controllers often don’t have a hardware FPU. A software FP library </a:t>
            </a:r>
          </a:p>
          <a:p>
            <a:pPr>
              <a:buFont typeface="Wingdings" panose="05000000000000000000" pitchFamily="2" charset="2"/>
              <a:buChar char="q"/>
            </a:pPr>
            <a:r>
              <a:rPr lang="en-US" sz="2000" b="1" noProof="0" dirty="0" smtClean="0">
                <a:sym typeface="Wingdings" panose="05000000000000000000" pitchFamily="2" charset="2"/>
              </a:rPr>
              <a:t>Is considerably slower</a:t>
            </a:r>
          </a:p>
          <a:p>
            <a:pPr>
              <a:buFont typeface="Wingdings" panose="05000000000000000000" pitchFamily="2" charset="2"/>
              <a:buChar char="q"/>
            </a:pPr>
            <a:r>
              <a:rPr lang="en-US" sz="2000" b="1" dirty="0" smtClean="0">
                <a:sym typeface="Wingdings" panose="05000000000000000000" pitchFamily="2" charset="2"/>
              </a:rPr>
              <a:t>Takes up ROM</a:t>
            </a:r>
          </a:p>
          <a:p>
            <a:pPr>
              <a:buFont typeface="Wingdings" panose="05000000000000000000" pitchFamily="2" charset="2"/>
              <a:buChar char="q"/>
            </a:pPr>
            <a:endParaRPr lang="en-US" sz="2000" b="1" noProof="0" dirty="0">
              <a:sym typeface="Wingdings" panose="05000000000000000000" pitchFamily="2" charset="2"/>
            </a:endParaRPr>
          </a:p>
          <a:p>
            <a:pPr marL="0" indent="0">
              <a:buNone/>
            </a:pPr>
            <a:r>
              <a:rPr lang="en-US" sz="2000" b="1" dirty="0" smtClean="0">
                <a:sym typeface="Wingdings" panose="05000000000000000000" pitchFamily="2" charset="2"/>
              </a:rPr>
              <a:t>Make your software ‘open’: </a:t>
            </a:r>
            <a:endParaRPr lang="en-US" sz="2000" b="1" noProof="0" dirty="0" smtClean="0">
              <a:sym typeface="Wingdings" panose="05000000000000000000" pitchFamily="2" charset="2"/>
            </a:endParaRPr>
          </a:p>
          <a:p>
            <a:pPr>
              <a:buFont typeface="Wingdings" panose="05000000000000000000" pitchFamily="2" charset="2"/>
              <a:buChar char="q"/>
            </a:pPr>
            <a:endParaRPr lang="en-US" sz="2000" b="1" noProof="0" dirty="0" smtClean="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26</a:t>
            </a:fld>
            <a:endParaRPr lang="nl-NL" dirty="0" smtClean="0"/>
          </a:p>
        </p:txBody>
      </p:sp>
      <p:sp>
        <p:nvSpPr>
          <p:cNvPr id="5" name="TextBox 3"/>
          <p:cNvSpPr txBox="1">
            <a:spLocks/>
          </p:cNvSpPr>
          <p:nvPr/>
        </p:nvSpPr>
        <p:spPr bwMode="auto">
          <a:xfrm>
            <a:off x="2843808" y="5301208"/>
            <a:ext cx="5904656" cy="929485"/>
          </a:xfrm>
          <a:prstGeom prst="rect">
            <a:avLst/>
          </a:prstGeom>
          <a:solidFill>
            <a:srgbClr val="FFC0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a:buFont typeface="Zapf Dingbats" pitchFamily="64" charset="2"/>
              <a:buNone/>
            </a:pPr>
            <a:r>
              <a:rPr lang="en-US" sz="1600" b="1" kern="0" dirty="0" smtClean="0">
                <a:latin typeface="Courier New" panose="02070309020205020404" pitchFamily="49" charset="0"/>
                <a:cs typeface="Courier New" panose="02070309020205020404" pitchFamily="49" charset="0"/>
              </a:rPr>
              <a:t>template&lt; typename </a:t>
            </a:r>
            <a:r>
              <a:rPr lang="en-US" sz="1600" b="1" kern="0" dirty="0" err="1" smtClean="0">
                <a:latin typeface="Courier New" panose="02070309020205020404" pitchFamily="49" charset="0"/>
                <a:cs typeface="Courier New" panose="02070309020205020404" pitchFamily="49" charset="0"/>
              </a:rPr>
              <a:t>value_type</a:t>
            </a:r>
            <a:r>
              <a:rPr lang="en-US" sz="1600" b="1" kern="0" dirty="0" smtClean="0">
                <a:latin typeface="Courier New" panose="02070309020205020404" pitchFamily="49" charset="0"/>
                <a:cs typeface="Courier New" panose="02070309020205020404" pitchFamily="49" charset="0"/>
              </a:rPr>
              <a:t> = double &gt;</a:t>
            </a:r>
          </a:p>
          <a:p>
            <a:pPr marL="0" indent="0">
              <a:buFont typeface="Zapf Dingbats" pitchFamily="64" charset="2"/>
              <a:buNone/>
            </a:pPr>
            <a:r>
              <a:rPr lang="en-US" sz="1600" b="1" kern="0" dirty="0" smtClean="0">
                <a:latin typeface="Courier New" panose="02070309020205020404" pitchFamily="49" charset="0"/>
                <a:cs typeface="Courier New" panose="02070309020205020404" pitchFamily="49" charset="0"/>
              </a:rPr>
              <a:t>class </a:t>
            </a:r>
            <a:r>
              <a:rPr lang="en-US" sz="1600" b="1" kern="0" dirty="0" err="1" smtClean="0">
                <a:latin typeface="Courier New" panose="02070309020205020404" pitchFamily="49" charset="0"/>
                <a:cs typeface="Courier New" panose="02070309020205020404" pitchFamily="49" charset="0"/>
              </a:rPr>
              <a:t>your_amazing_library</a:t>
            </a:r>
            <a:r>
              <a:rPr lang="en-US" sz="1600" b="1" kern="0" dirty="0" smtClean="0">
                <a:latin typeface="Courier New" panose="02070309020205020404" pitchFamily="49" charset="0"/>
                <a:cs typeface="Courier New" panose="02070309020205020404" pitchFamily="49" charset="0"/>
              </a:rPr>
              <a:t> {</a:t>
            </a:r>
          </a:p>
          <a:p>
            <a:pPr marL="0" indent="0">
              <a:buFont typeface="Zapf Dingbats" pitchFamily="64" charset="2"/>
              <a:buNone/>
            </a:pPr>
            <a:r>
              <a:rPr lang="en-US" sz="1600" b="1" kern="0" dirty="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  . . . </a:t>
            </a:r>
          </a:p>
        </p:txBody>
      </p:sp>
      <p:pic>
        <p:nvPicPr>
          <p:cNvPr id="9218" name="Picture 2" descr="http://sandbox.mc.edu/~bennet/cs110/textbook/store_s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891" y="476672"/>
            <a:ext cx="2683683" cy="12961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709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noProof="0" dirty="0" smtClean="0"/>
              <a:t>CT versus RT</a:t>
            </a:r>
            <a:endParaRPr lang="en-US" noProof="0" dirty="0"/>
          </a:p>
        </p:txBody>
      </p:sp>
      <p:sp>
        <p:nvSpPr>
          <p:cNvPr id="3" name="Content Placeholder 2"/>
          <p:cNvSpPr>
            <a:spLocks noGrp="1"/>
          </p:cNvSpPr>
          <p:nvPr>
            <p:ph idx="1"/>
          </p:nvPr>
        </p:nvSpPr>
        <p:spPr>
          <a:xfrm>
            <a:off x="539552" y="1556792"/>
            <a:ext cx="8229600" cy="4752528"/>
          </a:xfrm>
        </p:spPr>
        <p:txBody>
          <a:bodyPr>
            <a:normAutofit/>
          </a:bodyPr>
          <a:lstStyle/>
          <a:p>
            <a:pPr>
              <a:buFont typeface="Wingdings" panose="05000000000000000000" pitchFamily="2" charset="2"/>
              <a:buChar char="q"/>
            </a:pPr>
            <a:r>
              <a:rPr lang="en-US" sz="2000" b="1" dirty="0" smtClean="0">
                <a:sym typeface="Wingdings" panose="05000000000000000000" pitchFamily="2" charset="2"/>
              </a:rPr>
              <a:t>The compiler runs on a much better (faster, larger) machine.</a:t>
            </a:r>
          </a:p>
          <a:p>
            <a:pPr>
              <a:buFont typeface="Wingdings" panose="05000000000000000000" pitchFamily="2" charset="2"/>
              <a:buChar char="q"/>
            </a:pPr>
            <a:r>
              <a:rPr lang="en-US" sz="2000" b="1" dirty="0">
                <a:sym typeface="Wingdings" panose="05000000000000000000" pitchFamily="2" charset="2"/>
              </a:rPr>
              <a:t>ROM is much cheaper than </a:t>
            </a:r>
            <a:r>
              <a:rPr lang="en-US" sz="2000" b="1" dirty="0" smtClean="0">
                <a:sym typeface="Wingdings" panose="05000000000000000000" pitchFamily="2" charset="2"/>
              </a:rPr>
              <a:t>RAM</a:t>
            </a:r>
          </a:p>
          <a:p>
            <a:pPr marL="0" indent="0">
              <a:buNone/>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 even more reason to do things at compile time than for a desktop application</a:t>
            </a:r>
          </a:p>
          <a:p>
            <a:pPr>
              <a:buFont typeface="Wingdings"/>
              <a:buChar char="è"/>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The virtual mechanism</a:t>
            </a:r>
          </a:p>
          <a:p>
            <a:pPr>
              <a:buFont typeface="Wingdings" panose="05000000000000000000" pitchFamily="2" charset="2"/>
              <a:buChar char="q"/>
            </a:pPr>
            <a:r>
              <a:rPr lang="en-US" sz="2000" b="1" dirty="0" smtClean="0">
                <a:sym typeface="Wingdings" panose="05000000000000000000" pitchFamily="2" charset="2"/>
              </a:rPr>
              <a:t>Is a run-time mechanism</a:t>
            </a:r>
          </a:p>
          <a:p>
            <a:pPr>
              <a:buFont typeface="Wingdings" panose="05000000000000000000" pitchFamily="2" charset="2"/>
              <a:buChar char="q"/>
            </a:pPr>
            <a:r>
              <a:rPr lang="en-US" sz="2000" b="1" dirty="0" smtClean="0">
                <a:sym typeface="Wingdings" panose="05000000000000000000" pitchFamily="2" charset="2"/>
              </a:rPr>
              <a:t>Is an optimization barrier (but: whole-program </a:t>
            </a:r>
            <a:r>
              <a:rPr lang="en-US" sz="2000" b="1" dirty="0" err="1" smtClean="0">
                <a:sym typeface="Wingdings" panose="05000000000000000000" pitchFamily="2" charset="2"/>
              </a:rPr>
              <a:t>optimziation</a:t>
            </a:r>
            <a:r>
              <a:rPr lang="en-US" sz="2000" b="1" dirty="0">
                <a:sym typeface="Wingdings" panose="05000000000000000000" pitchFamily="2" charset="2"/>
              </a:rPr>
              <a:t> </a:t>
            </a:r>
            <a:r>
              <a:rPr lang="en-US" sz="2000" b="1" dirty="0" smtClean="0">
                <a:sym typeface="Wingdings" panose="05000000000000000000" pitchFamily="2" charset="2"/>
              </a:rPr>
              <a:t>&amp; de-virtualization)</a:t>
            </a:r>
          </a:p>
          <a:p>
            <a:pPr>
              <a:buFont typeface="Wingdings" panose="05000000000000000000" pitchFamily="2" charset="2"/>
              <a:buChar char="q"/>
            </a:pPr>
            <a:endParaRPr lang="en-US" sz="2000" b="1" dirty="0">
              <a:sym typeface="Wingdings" panose="05000000000000000000" pitchFamily="2" charset="2"/>
            </a:endParaRPr>
          </a:p>
          <a:p>
            <a:pPr marL="0" indent="0">
              <a:buNone/>
            </a:pPr>
            <a:r>
              <a:rPr lang="en-US" sz="2000" b="1" dirty="0" smtClean="0">
                <a:sym typeface="Wingdings" panose="05000000000000000000" pitchFamily="2" charset="2"/>
              </a:rPr>
              <a:t> Prefer CT-mechanisms (templates)</a:t>
            </a:r>
          </a:p>
          <a:p>
            <a:pPr>
              <a:buFont typeface="Wingdings"/>
              <a:buChar char="è"/>
            </a:pPr>
            <a:endParaRPr lang="en-US" sz="2000" b="1" noProof="0" dirty="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27</a:t>
            </a:fld>
            <a:endParaRPr lang="nl-NL" dirty="0" smtClean="0"/>
          </a:p>
        </p:txBody>
      </p:sp>
    </p:spTree>
    <p:extLst>
      <p:ext uri="{BB962C8B-B14F-4D97-AF65-F5344CB8AC3E}">
        <p14:creationId xmlns:p14="http://schemas.microsoft.com/office/powerpoint/2010/main" val="404418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7488832" cy="1143000"/>
          </a:xfrm>
        </p:spPr>
        <p:txBody>
          <a:bodyPr>
            <a:normAutofit/>
          </a:bodyPr>
          <a:lstStyle/>
          <a:p>
            <a:r>
              <a:rPr lang="en-US" dirty="0" smtClean="0"/>
              <a:t>Classes &amp; objects </a:t>
            </a:r>
            <a:endParaRPr lang="en-US" noProof="0" dirty="0"/>
          </a:p>
        </p:txBody>
      </p:sp>
      <p:sp>
        <p:nvSpPr>
          <p:cNvPr id="3" name="Content Placeholder 2"/>
          <p:cNvSpPr>
            <a:spLocks noGrp="1"/>
          </p:cNvSpPr>
          <p:nvPr>
            <p:ph idx="1"/>
          </p:nvPr>
        </p:nvSpPr>
        <p:spPr>
          <a:xfrm>
            <a:off x="539552" y="1556792"/>
            <a:ext cx="8229600" cy="4752528"/>
          </a:xfrm>
        </p:spPr>
        <p:txBody>
          <a:bodyPr>
            <a:normAutofit/>
          </a:bodyPr>
          <a:lstStyle/>
          <a:p>
            <a:pPr marL="0" indent="0">
              <a:buNone/>
            </a:pPr>
            <a:endParaRPr lang="en-US" sz="2000" b="1" noProof="0" dirty="0" smtClean="0">
              <a:sym typeface="Wingdings" panose="05000000000000000000" pitchFamily="2" charset="2"/>
            </a:endParaRPr>
          </a:p>
          <a:p>
            <a:pPr marL="0" indent="0">
              <a:buNone/>
            </a:pPr>
            <a:r>
              <a:rPr lang="en-US" sz="2000" b="1" dirty="0" smtClean="0">
                <a:sym typeface="Wingdings" panose="05000000000000000000" pitchFamily="2" charset="2"/>
              </a:rPr>
              <a:t>Unused virtual functions are not optimized away.</a:t>
            </a:r>
          </a:p>
          <a:p>
            <a:pPr marL="0" indent="0">
              <a:buNone/>
            </a:pPr>
            <a:endParaRPr lang="en-US" sz="2000" b="1" dirty="0" smtClean="0">
              <a:sym typeface="Wingdings" panose="05000000000000000000" pitchFamily="2" charset="2"/>
            </a:endParaRPr>
          </a:p>
          <a:p>
            <a:pPr marL="0" indent="0">
              <a:buNone/>
            </a:pPr>
            <a:r>
              <a:rPr lang="en-US" sz="2000" b="1" dirty="0" smtClean="0">
                <a:sym typeface="Wingdings" panose="05000000000000000000" pitchFamily="2" charset="2"/>
              </a:rPr>
              <a:t>Unused class data members are not optimized away.</a:t>
            </a:r>
          </a:p>
          <a:p>
            <a:pPr marL="0" indent="0">
              <a:buNone/>
            </a:pPr>
            <a:endParaRPr lang="en-US" sz="2000" b="1" noProof="0" dirty="0">
              <a:sym typeface="Wingdings" panose="05000000000000000000" pitchFamily="2" charset="2"/>
            </a:endParaRPr>
          </a:p>
          <a:p>
            <a:pPr marL="0" indent="0">
              <a:buNone/>
            </a:pPr>
            <a:endParaRPr lang="en-US" sz="2000" b="1" dirty="0" smtClean="0">
              <a:sym typeface="Wingdings" panose="05000000000000000000" pitchFamily="2" charset="2"/>
            </a:endParaRPr>
          </a:p>
          <a:p>
            <a:pPr marL="0" indent="0">
              <a:buNone/>
            </a:pPr>
            <a:r>
              <a:rPr lang="en-US" sz="2000" b="1" noProof="0" dirty="0" smtClean="0">
                <a:sym typeface="Wingdings" panose="05000000000000000000" pitchFamily="2" charset="2"/>
              </a:rPr>
              <a:t>Unused static class functions are optimized away!</a:t>
            </a:r>
          </a:p>
          <a:p>
            <a:pPr marL="0" indent="0">
              <a:buNone/>
            </a:pPr>
            <a:endParaRPr lang="en-US" sz="2000" b="1" dirty="0">
              <a:sym typeface="Wingdings" panose="05000000000000000000" pitchFamily="2" charset="2"/>
            </a:endParaRPr>
          </a:p>
          <a:p>
            <a:pPr marL="0" indent="0">
              <a:buNone/>
            </a:pPr>
            <a:r>
              <a:rPr lang="en-US" sz="2000" b="1" noProof="0" dirty="0" smtClean="0">
                <a:sym typeface="Wingdings" panose="05000000000000000000" pitchFamily="2" charset="2"/>
              </a:rPr>
              <a:t>Unused static class data is optimized away!</a:t>
            </a:r>
          </a:p>
          <a:p>
            <a:pPr marL="0" indent="0">
              <a:buNone/>
            </a:pPr>
            <a:endParaRPr lang="en-US" sz="2000" b="1" dirty="0">
              <a:sym typeface="Wingdings" panose="05000000000000000000" pitchFamily="2" charset="2"/>
            </a:endParaRPr>
          </a:p>
          <a:p>
            <a:pPr marL="0" indent="0">
              <a:buNone/>
            </a:pPr>
            <a:r>
              <a:rPr lang="en-US" sz="2000" b="1" noProof="0" smtClean="0">
                <a:sym typeface="Wingdings" panose="05000000000000000000" pitchFamily="2" charset="2"/>
              </a:rPr>
              <a:t> Use classes </a:t>
            </a:r>
            <a:r>
              <a:rPr lang="en-US" sz="2000" b="1" noProof="0" dirty="0" smtClean="0">
                <a:sym typeface="Wingdings" panose="05000000000000000000" pitchFamily="2" charset="2"/>
              </a:rPr>
              <a:t>as ‘compile-time managed objects’.</a:t>
            </a:r>
            <a:endParaRPr lang="en-US" sz="2000" b="1" noProof="0" dirty="0">
              <a:sym typeface="Wingdings" panose="05000000000000000000" pitchFamily="2" charset="2"/>
            </a:endParaRPr>
          </a:p>
          <a:p>
            <a:endParaRPr lang="en-US" sz="2000" b="1" noProof="0" dirty="0" smtClean="0">
              <a:sym typeface="Wingdings" panose="05000000000000000000" pitchFamily="2" charset="2"/>
            </a:endParaRPr>
          </a:p>
          <a:p>
            <a:pPr>
              <a:buFontTx/>
              <a:buChar char="-"/>
            </a:pPr>
            <a:endParaRPr lang="en-US" sz="2000"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28</a:t>
            </a:fld>
            <a:endParaRPr lang="nl-NL" dirty="0" smtClean="0"/>
          </a:p>
        </p:txBody>
      </p:sp>
    </p:spTree>
    <p:extLst>
      <p:ext uri="{BB962C8B-B14F-4D97-AF65-F5344CB8AC3E}">
        <p14:creationId xmlns:p14="http://schemas.microsoft.com/office/powerpoint/2010/main" val="1916838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27856"/>
          </a:xfrm>
        </p:spPr>
        <p:txBody>
          <a:bodyPr>
            <a:normAutofit/>
          </a:bodyPr>
          <a:lstStyle/>
          <a:p>
            <a:r>
              <a:rPr lang="en-US" noProof="0" dirty="0" smtClean="0"/>
              <a:t>My most important C++ tools</a:t>
            </a:r>
            <a:endParaRPr lang="en-US" noProof="0" dirty="0"/>
          </a:p>
        </p:txBody>
      </p:sp>
      <p:sp>
        <p:nvSpPr>
          <p:cNvPr id="3" name="Content Placeholder 2"/>
          <p:cNvSpPr>
            <a:spLocks noGrp="1"/>
          </p:cNvSpPr>
          <p:nvPr>
            <p:ph idx="1"/>
          </p:nvPr>
        </p:nvSpPr>
        <p:spPr>
          <a:xfrm>
            <a:off x="395536" y="2564904"/>
            <a:ext cx="8229600" cy="3373760"/>
          </a:xfrm>
        </p:spPr>
        <p:txBody>
          <a:bodyPr>
            <a:normAutofit/>
          </a:bodyPr>
          <a:lstStyle/>
          <a:p>
            <a:pPr marL="0" indent="0">
              <a:buNone/>
            </a:pPr>
            <a:r>
              <a:rPr lang="en-US" b="1" dirty="0">
                <a:sym typeface="Wingdings" panose="05000000000000000000" pitchFamily="2" charset="2"/>
              </a:rPr>
              <a:t>c</a:t>
            </a:r>
            <a:r>
              <a:rPr lang="en-US" b="1" noProof="0" dirty="0" err="1" smtClean="0">
                <a:sym typeface="Wingdings" panose="05000000000000000000" pitchFamily="2" charset="2"/>
              </a:rPr>
              <a:t>onst</a:t>
            </a:r>
            <a:r>
              <a:rPr lang="en-US" b="1" noProof="0" dirty="0" smtClean="0">
                <a:sym typeface="Wingdings" panose="05000000000000000000" pitchFamily="2" charset="2"/>
              </a:rPr>
              <a:t>, constexpr, templates:</a:t>
            </a:r>
          </a:p>
          <a:p>
            <a:pPr>
              <a:buFont typeface="Wingdings" panose="05000000000000000000" pitchFamily="2" charset="2"/>
              <a:buChar char="q"/>
            </a:pPr>
            <a:r>
              <a:rPr lang="en-US" b="1" noProof="0" dirty="0" smtClean="0">
                <a:sym typeface="Wingdings" panose="05000000000000000000" pitchFamily="2" charset="2"/>
              </a:rPr>
              <a:t>Compile-time calculations</a:t>
            </a:r>
          </a:p>
          <a:p>
            <a:pPr>
              <a:buFont typeface="Wingdings" panose="05000000000000000000" pitchFamily="2" charset="2"/>
              <a:buChar char="q"/>
            </a:pPr>
            <a:r>
              <a:rPr lang="en-US" b="1" dirty="0" smtClean="0">
                <a:sym typeface="Wingdings" panose="05000000000000000000" pitchFamily="2" charset="2"/>
              </a:rPr>
              <a:t>Store in ROM, save RAM</a:t>
            </a:r>
          </a:p>
          <a:p>
            <a:pPr>
              <a:buFont typeface="Wingdings" panose="05000000000000000000" pitchFamily="2" charset="2"/>
              <a:buChar char="q"/>
            </a:pPr>
            <a:r>
              <a:rPr lang="en-US" b="1" dirty="0" smtClean="0">
                <a:sym typeface="Wingdings" panose="05000000000000000000" pitchFamily="2" charset="2"/>
              </a:rPr>
              <a:t>Flexibility without Run-time overhead</a:t>
            </a:r>
          </a:p>
          <a:p>
            <a:pPr>
              <a:buFont typeface="Wingdings" panose="05000000000000000000" pitchFamily="2" charset="2"/>
              <a:buChar char="q"/>
            </a:pPr>
            <a:r>
              <a:rPr lang="en-US" b="1" dirty="0" smtClean="0">
                <a:sym typeface="Wingdings" panose="05000000000000000000" pitchFamily="2" charset="2"/>
              </a:rPr>
              <a:t>RAII</a:t>
            </a:r>
          </a:p>
          <a:p>
            <a:pPr marL="0" indent="0">
              <a:buNone/>
            </a:pPr>
            <a:r>
              <a:rPr lang="en-US" b="1" noProof="0" dirty="0" smtClean="0">
                <a:sym typeface="Wingdings" panose="05000000000000000000" pitchFamily="2" charset="2"/>
              </a:rPr>
              <a:t>overloading</a:t>
            </a: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29</a:t>
            </a:fld>
            <a:endParaRPr lang="nl-NL" dirty="0" smtClean="0"/>
          </a:p>
        </p:txBody>
      </p:sp>
      <p:pic>
        <p:nvPicPr>
          <p:cNvPr id="5122" name="Picture 2" descr="http://blogs.screenconnect.com/image.axd?picture=tool-box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84784"/>
            <a:ext cx="2496021"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87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Embedded – a meaning</a:t>
            </a:r>
            <a:endParaRPr lang="en-US" noProof="0" dirty="0"/>
          </a:p>
        </p:txBody>
      </p:sp>
      <p:sp>
        <p:nvSpPr>
          <p:cNvPr id="5" name="Content Placeholder 2"/>
          <p:cNvSpPr txBox="1">
            <a:spLocks/>
          </p:cNvSpPr>
          <p:nvPr/>
        </p:nvSpPr>
        <p:spPr>
          <a:xfrm>
            <a:off x="827584" y="1700808"/>
            <a:ext cx="7992888"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Means: </a:t>
            </a:r>
          </a:p>
          <a:p>
            <a:r>
              <a:rPr lang="nl-NL" sz="2400" b="1" dirty="0" smtClean="0"/>
              <a:t>part of </a:t>
            </a:r>
            <a:r>
              <a:rPr lang="nl-NL" sz="2400" b="1" dirty="0" err="1" smtClean="0"/>
              <a:t>something</a:t>
            </a:r>
            <a:r>
              <a:rPr lang="nl-NL" sz="2400" b="1" dirty="0" smtClean="0"/>
              <a:t> </a:t>
            </a:r>
            <a:r>
              <a:rPr lang="nl-NL" sz="2400" b="1" dirty="0" err="1" smtClean="0"/>
              <a:t>larger</a:t>
            </a:r>
            <a:r>
              <a:rPr lang="nl-NL" sz="2400" b="1" dirty="0" smtClean="0"/>
              <a:t> (</a:t>
            </a:r>
            <a:r>
              <a:rPr lang="nl-NL" sz="2400" b="1" dirty="0" err="1" smtClean="0"/>
              <a:t>not</a:t>
            </a:r>
            <a:r>
              <a:rPr lang="nl-NL" sz="2400" b="1" dirty="0" smtClean="0"/>
              <a:t> </a:t>
            </a:r>
            <a:r>
              <a:rPr lang="nl-NL" sz="2400" b="1" dirty="0" err="1" smtClean="0"/>
              <a:t>stand-alone</a:t>
            </a:r>
            <a:r>
              <a:rPr lang="nl-NL" sz="2400" b="1" dirty="0" smtClean="0"/>
              <a:t>)</a:t>
            </a:r>
          </a:p>
          <a:p>
            <a:r>
              <a:rPr lang="nl-NL" sz="2400" b="1" dirty="0" err="1" smtClean="0"/>
              <a:t>subservient</a:t>
            </a:r>
            <a:r>
              <a:rPr lang="nl-NL" sz="2400" b="1" dirty="0" smtClean="0"/>
              <a:t> </a:t>
            </a:r>
            <a:r>
              <a:rPr lang="nl-NL" sz="2400" b="1" dirty="0" err="1" smtClean="0"/>
              <a:t>to</a:t>
            </a:r>
            <a:r>
              <a:rPr lang="nl-NL" sz="2400" b="1" dirty="0" smtClean="0"/>
              <a:t> </a:t>
            </a:r>
            <a:r>
              <a:rPr lang="nl-NL" sz="2400" b="1" dirty="0" err="1" smtClean="0"/>
              <a:t>that</a:t>
            </a:r>
            <a:r>
              <a:rPr lang="nl-NL" sz="2400" b="1" dirty="0" smtClean="0"/>
              <a:t> </a:t>
            </a:r>
            <a:r>
              <a:rPr lang="nl-NL" sz="2400" b="1" dirty="0" err="1" smtClean="0"/>
              <a:t>larger</a:t>
            </a:r>
            <a:r>
              <a:rPr lang="nl-NL" sz="2400" b="1" dirty="0" smtClean="0"/>
              <a:t> </a:t>
            </a:r>
            <a:r>
              <a:rPr lang="nl-NL" sz="2400" b="1" dirty="0" err="1" smtClean="0"/>
              <a:t>thing</a:t>
            </a:r>
            <a:r>
              <a:rPr lang="nl-NL" sz="2400" b="1" dirty="0" smtClean="0"/>
              <a:t> </a:t>
            </a:r>
          </a:p>
          <a:p>
            <a:r>
              <a:rPr lang="nl-NL" sz="2400" b="1" dirty="0" err="1" smtClean="0"/>
              <a:t>with</a:t>
            </a:r>
            <a:r>
              <a:rPr lang="nl-NL" sz="2400" b="1" dirty="0" smtClean="0"/>
              <a:t> a </a:t>
            </a:r>
            <a:r>
              <a:rPr lang="nl-NL" sz="2400" b="1" dirty="0" err="1" smtClean="0"/>
              <a:t>dedicated</a:t>
            </a:r>
            <a:r>
              <a:rPr lang="nl-NL" sz="2400" b="1" dirty="0" smtClean="0"/>
              <a:t> </a:t>
            </a:r>
            <a:r>
              <a:rPr lang="nl-NL" sz="2400" b="1" dirty="0" err="1" smtClean="0"/>
              <a:t>task</a:t>
            </a:r>
            <a:r>
              <a:rPr lang="nl-NL" sz="2400" b="1" dirty="0" smtClean="0"/>
              <a:t> (</a:t>
            </a:r>
            <a:r>
              <a:rPr lang="nl-NL" sz="2400" b="1" dirty="0" err="1" smtClean="0"/>
              <a:t>not</a:t>
            </a:r>
            <a:r>
              <a:rPr lang="nl-NL" sz="2400" b="1" dirty="0" smtClean="0"/>
              <a:t> </a:t>
            </a:r>
            <a:r>
              <a:rPr lang="nl-NL" sz="2400" b="1" dirty="0" err="1" smtClean="0"/>
              <a:t>general-purpose</a:t>
            </a:r>
            <a:r>
              <a:rPr lang="nl-NL" sz="2400" b="1" dirty="0" smtClean="0"/>
              <a:t>). </a:t>
            </a:r>
          </a:p>
          <a:p>
            <a:endParaRPr lang="nl-NL" sz="2400" b="1" dirty="0"/>
          </a:p>
          <a:p>
            <a:pPr marL="0" indent="0">
              <a:buNone/>
            </a:pPr>
            <a:r>
              <a:rPr lang="nl-NL" sz="2400" b="1" dirty="0" err="1" smtClean="0"/>
              <a:t>Note</a:t>
            </a:r>
            <a:r>
              <a:rPr lang="nl-NL" sz="2400" b="1" dirty="0"/>
              <a:t> </a:t>
            </a:r>
            <a:r>
              <a:rPr lang="nl-NL" sz="2400" b="1" dirty="0" err="1" smtClean="0"/>
              <a:t>that</a:t>
            </a:r>
            <a:r>
              <a:rPr lang="nl-NL" sz="2400" b="1" dirty="0" smtClean="0"/>
              <a:t> </a:t>
            </a:r>
            <a:r>
              <a:rPr lang="nl-NL" sz="2400" b="1" dirty="0" err="1" smtClean="0"/>
              <a:t>this</a:t>
            </a:r>
            <a:r>
              <a:rPr lang="nl-NL" sz="2400" b="1" dirty="0" smtClean="0"/>
              <a:t> does </a:t>
            </a:r>
            <a:r>
              <a:rPr lang="nl-NL" sz="2400" b="1" dirty="0" err="1" smtClean="0"/>
              <a:t>not</a:t>
            </a:r>
            <a:r>
              <a:rPr lang="nl-NL" sz="2400" b="1" dirty="0" smtClean="0"/>
              <a:t> </a:t>
            </a:r>
            <a:r>
              <a:rPr lang="nl-NL" sz="2400" b="1" dirty="0" err="1" smtClean="0"/>
              <a:t>imply</a:t>
            </a:r>
            <a:r>
              <a:rPr lang="nl-NL" sz="2400" b="1" dirty="0" smtClean="0"/>
              <a:t> a </a:t>
            </a:r>
            <a:r>
              <a:rPr lang="nl-NL" sz="2400" b="1" dirty="0" err="1" smtClean="0"/>
              <a:t>particular</a:t>
            </a:r>
            <a:r>
              <a:rPr lang="nl-NL" sz="2400" b="1" dirty="0" smtClean="0"/>
              <a:t> type of hardware or </a:t>
            </a:r>
            <a:r>
              <a:rPr lang="nl-NL" sz="2400" b="1" dirty="0" err="1" smtClean="0"/>
              <a:t>style</a:t>
            </a:r>
            <a:r>
              <a:rPr lang="nl-NL" sz="2400" b="1" dirty="0" smtClean="0"/>
              <a:t> of </a:t>
            </a:r>
            <a:r>
              <a:rPr lang="nl-NL" sz="2400" b="1" dirty="0" err="1" smtClean="0"/>
              <a:t>programming</a:t>
            </a:r>
            <a:r>
              <a:rPr lang="nl-NL" sz="2400" b="1" dirty="0" smtClean="0"/>
              <a:t>.</a:t>
            </a:r>
          </a:p>
          <a:p>
            <a:pPr marL="0" indent="0">
              <a:buNone/>
            </a:pPr>
            <a:endParaRPr lang="nl-NL" sz="2400" b="1" dirty="0"/>
          </a:p>
          <a:p>
            <a:pPr marL="0" indent="0">
              <a:buNone/>
            </a:pPr>
            <a:r>
              <a:rPr lang="nl-NL" sz="2400" b="1" dirty="0" err="1" smtClean="0"/>
              <a:t>Often</a:t>
            </a:r>
            <a:r>
              <a:rPr lang="nl-NL" sz="2400" b="1" dirty="0" smtClean="0"/>
              <a:t> computer hardware is </a:t>
            </a:r>
            <a:r>
              <a:rPr lang="nl-NL" sz="2400" b="1" dirty="0" err="1" smtClean="0"/>
              <a:t>used</a:t>
            </a:r>
            <a:r>
              <a:rPr lang="nl-NL" sz="2400" b="1" dirty="0" smtClean="0"/>
              <a:t> </a:t>
            </a:r>
            <a:r>
              <a:rPr lang="nl-NL" sz="2400" b="1" dirty="0" err="1" smtClean="0"/>
              <a:t>for</a:t>
            </a:r>
            <a:r>
              <a:rPr lang="nl-NL" sz="2400" b="1" dirty="0" smtClean="0"/>
              <a:t> </a:t>
            </a:r>
            <a:r>
              <a:rPr lang="nl-NL" sz="2400" b="1" dirty="0" err="1" smtClean="0"/>
              <a:t>embedded</a:t>
            </a:r>
            <a:r>
              <a:rPr lang="nl-NL" sz="2400" b="1" dirty="0" smtClean="0"/>
              <a:t> systems </a:t>
            </a:r>
            <a:r>
              <a:rPr lang="nl-NL" sz="2400" b="1" dirty="0" err="1" smtClean="0"/>
              <a:t>that</a:t>
            </a:r>
            <a:r>
              <a:rPr lang="nl-NL" sz="2400" b="1" dirty="0" smtClean="0"/>
              <a:t> is </a:t>
            </a:r>
            <a:r>
              <a:rPr lang="nl-NL" sz="2400" b="1" dirty="0" err="1" smtClean="0"/>
              <a:t>the</a:t>
            </a:r>
            <a:r>
              <a:rPr lang="nl-NL" sz="2400" b="1" dirty="0" smtClean="0"/>
              <a:t> </a:t>
            </a:r>
            <a:r>
              <a:rPr lang="nl-NL" sz="2400" b="1" dirty="0" err="1" smtClean="0"/>
              <a:t>same</a:t>
            </a:r>
            <a:r>
              <a:rPr lang="nl-NL" sz="2400" b="1" dirty="0" smtClean="0"/>
              <a:t> </a:t>
            </a:r>
            <a:r>
              <a:rPr lang="nl-NL" sz="2400" b="1" dirty="0"/>
              <a:t>or </a:t>
            </a:r>
            <a:r>
              <a:rPr lang="nl-NL" sz="2400" b="1" dirty="0" err="1" smtClean="0"/>
              <a:t>very</a:t>
            </a:r>
            <a:r>
              <a:rPr lang="nl-NL" sz="2400" b="1" dirty="0" smtClean="0"/>
              <a:t> </a:t>
            </a:r>
            <a:r>
              <a:rPr lang="nl-NL" sz="2400" b="1" dirty="0" err="1"/>
              <a:t>similar</a:t>
            </a:r>
            <a:r>
              <a:rPr lang="nl-NL" sz="2400" b="1" dirty="0"/>
              <a:t> </a:t>
            </a:r>
            <a:r>
              <a:rPr lang="nl-NL" sz="2400" b="1" dirty="0" err="1" smtClean="0"/>
              <a:t>to</a:t>
            </a:r>
            <a:r>
              <a:rPr lang="nl-NL" sz="2400" b="1" dirty="0" smtClean="0"/>
              <a:t> </a:t>
            </a:r>
            <a:r>
              <a:rPr lang="nl-NL" sz="2400" b="1" dirty="0" err="1" smtClean="0"/>
              <a:t>what</a:t>
            </a:r>
            <a:r>
              <a:rPr lang="nl-NL" sz="2400" b="1" dirty="0" smtClean="0"/>
              <a:t> is </a:t>
            </a:r>
            <a:r>
              <a:rPr lang="nl-NL" sz="2400" b="1" dirty="0" err="1" smtClean="0"/>
              <a:t>used</a:t>
            </a:r>
            <a:r>
              <a:rPr lang="nl-NL" sz="2400" b="1" dirty="0" smtClean="0"/>
              <a:t> on a desktop.</a:t>
            </a: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a:t>
            </a:fld>
            <a:endParaRPr lang="nl-NL" dirty="0" smtClean="0"/>
          </a:p>
        </p:txBody>
      </p:sp>
    </p:spTree>
    <p:extLst>
      <p:ext uri="{BB962C8B-B14F-4D97-AF65-F5344CB8AC3E}">
        <p14:creationId xmlns:p14="http://schemas.microsoft.com/office/powerpoint/2010/main" val="113045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noProof="0" dirty="0" smtClean="0"/>
              <a:t>Important C++ implementation tools</a:t>
            </a:r>
            <a:endParaRPr lang="en-US" noProof="0" dirty="0"/>
          </a:p>
        </p:txBody>
      </p:sp>
      <p:sp>
        <p:nvSpPr>
          <p:cNvPr id="3" name="Content Placeholder 2"/>
          <p:cNvSpPr>
            <a:spLocks noGrp="1"/>
          </p:cNvSpPr>
          <p:nvPr>
            <p:ph idx="1"/>
          </p:nvPr>
        </p:nvSpPr>
        <p:spPr>
          <a:xfrm>
            <a:off x="395536" y="2204864"/>
            <a:ext cx="8229600" cy="3528392"/>
          </a:xfrm>
        </p:spPr>
        <p:txBody>
          <a:bodyPr>
            <a:normAutofit fontScale="92500" lnSpcReduction="10000"/>
          </a:bodyPr>
          <a:lstStyle/>
          <a:p>
            <a:pPr>
              <a:buFont typeface="Wingdings" panose="05000000000000000000" pitchFamily="2" charset="2"/>
              <a:buChar char="q"/>
            </a:pPr>
            <a:r>
              <a:rPr lang="en-US" b="1" dirty="0" smtClean="0">
                <a:sym typeface="Wingdings" panose="05000000000000000000" pitchFamily="2" charset="2"/>
              </a:rPr>
              <a:t>-</a:t>
            </a:r>
            <a:r>
              <a:rPr lang="en-US" b="1" dirty="0" err="1">
                <a:sym typeface="Wingdings" panose="05000000000000000000" pitchFamily="2" charset="2"/>
              </a:rPr>
              <a:t>fno-rtti</a:t>
            </a:r>
            <a:r>
              <a:rPr lang="en-US" b="1" dirty="0">
                <a:sym typeface="Wingdings" panose="05000000000000000000" pitchFamily="2" charset="2"/>
              </a:rPr>
              <a:t> </a:t>
            </a:r>
            <a:endParaRPr lang="en-US" b="1" dirty="0" smtClean="0">
              <a:sym typeface="Wingdings" panose="05000000000000000000" pitchFamily="2" charset="2"/>
            </a:endParaRPr>
          </a:p>
          <a:p>
            <a:pPr>
              <a:buFont typeface="Wingdings" panose="05000000000000000000" pitchFamily="2" charset="2"/>
              <a:buChar char="q"/>
            </a:pPr>
            <a:r>
              <a:rPr lang="en-US" b="1" dirty="0" smtClean="0">
                <a:sym typeface="Wingdings" panose="05000000000000000000" pitchFamily="2" charset="2"/>
              </a:rPr>
              <a:t>-</a:t>
            </a:r>
            <a:r>
              <a:rPr lang="en-US" b="1" dirty="0" err="1" smtClean="0">
                <a:sym typeface="Wingdings" panose="05000000000000000000" pitchFamily="2" charset="2"/>
              </a:rPr>
              <a:t>fno</a:t>
            </a:r>
            <a:r>
              <a:rPr lang="en-US" b="1" dirty="0" smtClean="0">
                <a:sym typeface="Wingdings" panose="05000000000000000000" pitchFamily="2" charset="2"/>
              </a:rPr>
              <a:t>-exceptions</a:t>
            </a:r>
          </a:p>
          <a:p>
            <a:pPr marL="0" indent="0">
              <a:buNone/>
            </a:pPr>
            <a:r>
              <a:rPr lang="en-US" b="1" dirty="0" smtClean="0">
                <a:sym typeface="Wingdings" panose="05000000000000000000" pitchFamily="2" charset="2"/>
              </a:rPr>
              <a:t>It would be nice if your code (also) compiled with these flags.</a:t>
            </a:r>
            <a:endParaRPr lang="en-US" b="1" dirty="0">
              <a:sym typeface="Wingdings" panose="05000000000000000000" pitchFamily="2" charset="2"/>
            </a:endParaRPr>
          </a:p>
          <a:p>
            <a:pPr>
              <a:buFont typeface="Wingdings" panose="05000000000000000000" pitchFamily="2" charset="2"/>
              <a:buChar char="q"/>
            </a:pPr>
            <a:endParaRPr lang="en-US" b="1" dirty="0" smtClean="0">
              <a:sym typeface="Wingdings" panose="05000000000000000000" pitchFamily="2" charset="2"/>
            </a:endParaRPr>
          </a:p>
          <a:p>
            <a:pPr>
              <a:buFont typeface="Wingdings" panose="05000000000000000000" pitchFamily="2" charset="2"/>
              <a:buChar char="q"/>
            </a:pPr>
            <a:r>
              <a:rPr lang="en-US" b="1" dirty="0">
                <a:sym typeface="Wingdings" panose="05000000000000000000" pitchFamily="2" charset="2"/>
              </a:rPr>
              <a:t>-</a:t>
            </a:r>
            <a:r>
              <a:rPr lang="en-US" b="1" dirty="0" err="1">
                <a:sym typeface="Wingdings" panose="05000000000000000000" pitchFamily="2" charset="2"/>
              </a:rPr>
              <a:t>fdata</a:t>
            </a:r>
            <a:r>
              <a:rPr lang="en-US" b="1" dirty="0">
                <a:sym typeface="Wingdings" panose="05000000000000000000" pitchFamily="2" charset="2"/>
              </a:rPr>
              <a:t>-sections -</a:t>
            </a:r>
            <a:r>
              <a:rPr lang="en-US" b="1" dirty="0" err="1" smtClean="0">
                <a:sym typeface="Wingdings" panose="05000000000000000000" pitchFamily="2" charset="2"/>
              </a:rPr>
              <a:t>ffunction</a:t>
            </a:r>
            <a:r>
              <a:rPr lang="en-US" b="1" dirty="0" smtClean="0">
                <a:sym typeface="Wingdings" panose="05000000000000000000" pitchFamily="2" charset="2"/>
              </a:rPr>
              <a:t>-sections</a:t>
            </a:r>
          </a:p>
          <a:p>
            <a:pPr marL="0" indent="0">
              <a:buNone/>
            </a:pPr>
            <a:r>
              <a:rPr lang="en-US" b="1" dirty="0" smtClean="0">
                <a:sym typeface="Wingdings" panose="05000000000000000000" pitchFamily="2" charset="2"/>
              </a:rPr>
              <a:t>It would be nice if your libraries were built with these flags.</a:t>
            </a:r>
          </a:p>
          <a:p>
            <a:pPr>
              <a:buFont typeface="Wingdings" panose="05000000000000000000" pitchFamily="2" charset="2"/>
              <a:buChar char="q"/>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30</a:t>
            </a:fld>
            <a:endParaRPr lang="nl-NL" dirty="0" smtClean="0"/>
          </a:p>
        </p:txBody>
      </p:sp>
    </p:spTree>
    <p:extLst>
      <p:ext uri="{BB962C8B-B14F-4D97-AF65-F5344CB8AC3E}">
        <p14:creationId xmlns:p14="http://schemas.microsoft.com/office/powerpoint/2010/main" val="32135824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Free l</a:t>
            </a:r>
            <a:r>
              <a:rPr lang="en-US" noProof="0" dirty="0" err="1" smtClean="0"/>
              <a:t>icenses</a:t>
            </a:r>
            <a:r>
              <a:rPr lang="en-US" noProof="0" dirty="0" smtClean="0"/>
              <a:t>….</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31</a:t>
            </a:fld>
            <a:endParaRPr lang="nl-NL" dirty="0" smtClean="0"/>
          </a:p>
        </p:txBody>
      </p:sp>
      <p:sp>
        <p:nvSpPr>
          <p:cNvPr id="6" name="Content Placeholder 2"/>
          <p:cNvSpPr>
            <a:spLocks noGrp="1"/>
          </p:cNvSpPr>
          <p:nvPr>
            <p:ph idx="1"/>
          </p:nvPr>
        </p:nvSpPr>
        <p:spPr>
          <a:xfrm>
            <a:off x="395536" y="5229200"/>
            <a:ext cx="8229600" cy="1152128"/>
          </a:xfrm>
        </p:spPr>
        <p:txBody>
          <a:bodyPr>
            <a:normAutofit/>
          </a:bodyPr>
          <a:lstStyle/>
          <a:p>
            <a:pPr marL="0" indent="0">
              <a:buNone/>
            </a:pPr>
            <a:r>
              <a:rPr lang="en-US" b="1" dirty="0" smtClean="0">
                <a:sym typeface="Wingdings" panose="05000000000000000000" pitchFamily="2" charset="2"/>
              </a:rPr>
              <a:t>You determine the license, but be aware of the consequences.</a:t>
            </a:r>
            <a:r>
              <a:rPr lang="en-US" dirty="0"/>
              <a:t> </a:t>
            </a: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pic>
        <p:nvPicPr>
          <p:cNvPr id="14338" name="Picture 2" descr="http://www.fmtc.co/wp-content/uploads/2014/04/free-beer-friday-mail4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704" y="2288294"/>
            <a:ext cx="38100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cs.stanford.edu/people/eroberts/cs201/projects/communism-computing-china/freespee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0808"/>
            <a:ext cx="3731171" cy="32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04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LGPL</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32</a:t>
            </a:fld>
            <a:endParaRPr lang="nl-NL" dirty="0" smtClean="0"/>
          </a:p>
        </p:txBody>
      </p:sp>
      <p:sp>
        <p:nvSpPr>
          <p:cNvPr id="6" name="Content Placeholder 2"/>
          <p:cNvSpPr>
            <a:spLocks noGrp="1"/>
          </p:cNvSpPr>
          <p:nvPr>
            <p:ph idx="1"/>
          </p:nvPr>
        </p:nvSpPr>
        <p:spPr>
          <a:xfrm>
            <a:off x="251520" y="1988840"/>
            <a:ext cx="8229600" cy="3528392"/>
          </a:xfrm>
        </p:spPr>
        <p:txBody>
          <a:bodyPr>
            <a:normAutofit/>
          </a:bodyPr>
          <a:lstStyle/>
          <a:p>
            <a:pPr marL="0" indent="0">
              <a:buNone/>
            </a:pPr>
            <a:r>
              <a:rPr lang="en-US" sz="2200" dirty="0" smtClean="0"/>
              <a:t>Linking </a:t>
            </a:r>
            <a:r>
              <a:rPr lang="en-US" sz="2200" dirty="0"/>
              <a:t>a "work that uses the Library" with the Library creates an executable that is a derivative of the Library (because it contains portions of the Library), rather than a "work that uses the library". The executable is therefore covered by this License. </a:t>
            </a:r>
            <a:endParaRPr lang="en-US" sz="2200" dirty="0" smtClean="0"/>
          </a:p>
          <a:p>
            <a:pPr marL="0" indent="0">
              <a:buNone/>
            </a:pPr>
            <a:endParaRPr lang="en-US" sz="2200" dirty="0"/>
          </a:p>
          <a:p>
            <a:pPr marL="0" indent="0">
              <a:buNone/>
            </a:pPr>
            <a:r>
              <a:rPr lang="en-US" sz="2200" b="1" dirty="0"/>
              <a:t>You must give prominent notice with each copy of the work that the Library is used in it and that the Library and its use are covered by this License. You must supply a copy of this License. </a:t>
            </a:r>
            <a:r>
              <a:rPr lang="en-US" sz="2200" dirty="0" smtClean="0"/>
              <a:t>. . . Also</a:t>
            </a:r>
            <a:r>
              <a:rPr lang="en-US" sz="2200" dirty="0"/>
              <a:t>, you must do one of these things</a:t>
            </a:r>
            <a:r>
              <a:rPr lang="en-US" sz="2200" dirty="0" smtClean="0"/>
              <a:t>: . . .</a:t>
            </a:r>
          </a:p>
          <a:p>
            <a:pPr marL="0" indent="0">
              <a:buNone/>
            </a:pPr>
            <a:endParaRPr lang="en-US" sz="2200" b="1" dirty="0">
              <a:sym typeface="Wingdings" panose="05000000000000000000" pitchFamily="2" charset="2"/>
            </a:endParaRPr>
          </a:p>
          <a:p>
            <a:pPr marL="0" indent="0">
              <a:buNone/>
            </a:pPr>
            <a:endParaRPr lang="en-US" sz="2200" b="1" dirty="0" smtClean="0">
              <a:sym typeface="Wingdings" panose="05000000000000000000" pitchFamily="2" charset="2"/>
            </a:endParaRPr>
          </a:p>
          <a:p>
            <a:pPr>
              <a:buFontTx/>
              <a:buChar char="-"/>
            </a:pPr>
            <a:endParaRPr lang="en-US" sz="2200" b="1" noProof="0" dirty="0" smtClean="0">
              <a:sym typeface="Wingdings" panose="05000000000000000000" pitchFamily="2" charset="2"/>
            </a:endParaRPr>
          </a:p>
          <a:p>
            <a:pPr>
              <a:buFont typeface="Wingdings" panose="05000000000000000000" pitchFamily="2" charset="2"/>
              <a:buChar char="q"/>
            </a:pPr>
            <a:endParaRPr lang="en-US" sz="2200" b="1" noProof="0" dirty="0" smtClean="0">
              <a:sym typeface="Wingdings" panose="05000000000000000000" pitchFamily="2" charset="2"/>
            </a:endParaRPr>
          </a:p>
          <a:p>
            <a:pPr marL="0" indent="0">
              <a:buNone/>
            </a:pPr>
            <a:endParaRPr lang="en-US" sz="2200" b="1" noProof="0" dirty="0">
              <a:sym typeface="Wingdings" panose="05000000000000000000" pitchFamily="2" charset="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878" y="5229200"/>
            <a:ext cx="2761914" cy="117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GPL LGPL AGPL log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6930"/>
            <a:ext cx="2632549" cy="19638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2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BSD 3-clause</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33</a:t>
            </a:fld>
            <a:endParaRPr lang="nl-NL" dirty="0" smtClean="0"/>
          </a:p>
        </p:txBody>
      </p:sp>
      <p:sp>
        <p:nvSpPr>
          <p:cNvPr id="6" name="Content Placeholder 2"/>
          <p:cNvSpPr>
            <a:spLocks noGrp="1"/>
          </p:cNvSpPr>
          <p:nvPr>
            <p:ph idx="1"/>
          </p:nvPr>
        </p:nvSpPr>
        <p:spPr>
          <a:xfrm>
            <a:off x="251520" y="1844824"/>
            <a:ext cx="8229600" cy="3528392"/>
          </a:xfrm>
        </p:spPr>
        <p:txBody>
          <a:bodyPr>
            <a:normAutofit fontScale="70000" lnSpcReduction="20000"/>
          </a:bodyPr>
          <a:lstStyle/>
          <a:p>
            <a:pPr marL="0" indent="0">
              <a:buNone/>
            </a:pPr>
            <a:r>
              <a:rPr lang="en-US" dirty="0"/>
              <a:t>Redistribution and use in source and binary forms, with or without modification, are permitted provided that the following conditions are met: </a:t>
            </a:r>
            <a:endParaRPr lang="en-US" dirty="0" smtClean="0"/>
          </a:p>
          <a:p>
            <a:pPr>
              <a:buFont typeface="Wingdings" panose="05000000000000000000" pitchFamily="2" charset="2"/>
              <a:buChar char="q"/>
            </a:pPr>
            <a:r>
              <a:rPr lang="en-US" dirty="0" smtClean="0"/>
              <a:t>Redistributions </a:t>
            </a:r>
            <a:r>
              <a:rPr lang="en-US" dirty="0"/>
              <a:t>of source code must retain the above copyright notice, this list of conditions and the following disclaimer. </a:t>
            </a:r>
            <a:endParaRPr lang="en-US" dirty="0" smtClean="0"/>
          </a:p>
          <a:p>
            <a:pPr>
              <a:buFont typeface="Wingdings" panose="05000000000000000000" pitchFamily="2" charset="2"/>
              <a:buChar char="q"/>
            </a:pPr>
            <a:r>
              <a:rPr lang="en-US" b="1" dirty="0" smtClean="0"/>
              <a:t>Redistributions </a:t>
            </a:r>
            <a:r>
              <a:rPr lang="en-US" b="1" dirty="0"/>
              <a:t>in binary form must reproduce the above copyright notice, this list of conditions and the following disclaimer in the documentation and/or other materials provided with the distribution</a:t>
            </a:r>
            <a:r>
              <a:rPr lang="en-US" dirty="0"/>
              <a:t>. </a:t>
            </a:r>
          </a:p>
          <a:p>
            <a:pPr>
              <a:buFont typeface="Wingdings" panose="05000000000000000000" pitchFamily="2" charset="2"/>
              <a:buChar char="q"/>
            </a:pPr>
            <a:r>
              <a:rPr lang="en-US" dirty="0" smtClean="0"/>
              <a:t>Neither </a:t>
            </a:r>
            <a:r>
              <a:rPr lang="en-US" dirty="0"/>
              <a:t>the name of the &lt;organization&gt; nor the names of its contributors may be used to endorse or promote products derived from this software without specific prior written permission.</a:t>
            </a:r>
            <a:endParaRPr lang="en-US" b="1" dirty="0">
              <a:sym typeface="Wingdings" panose="05000000000000000000" pitchFamily="2" charset="2"/>
            </a:endParaRPr>
          </a:p>
          <a:p>
            <a:pPr marL="0" indent="0">
              <a:buNone/>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12" y="5157192"/>
            <a:ext cx="288875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descr="http://www.computescotland.com/images/4L8DJn7KlGC0SvIAhuci02o02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16632"/>
            <a:ext cx="1634480" cy="163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33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MIT license </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34</a:t>
            </a:fld>
            <a:endParaRPr lang="nl-NL" dirty="0" smtClean="0"/>
          </a:p>
        </p:txBody>
      </p:sp>
      <p:sp>
        <p:nvSpPr>
          <p:cNvPr id="6" name="Content Placeholder 2"/>
          <p:cNvSpPr>
            <a:spLocks noGrp="1"/>
          </p:cNvSpPr>
          <p:nvPr>
            <p:ph idx="1"/>
          </p:nvPr>
        </p:nvSpPr>
        <p:spPr>
          <a:xfrm>
            <a:off x="323528" y="4005064"/>
            <a:ext cx="8229600" cy="3528392"/>
          </a:xfrm>
        </p:spPr>
        <p:txBody>
          <a:bodyPr>
            <a:normAutofit/>
          </a:bodyPr>
          <a:lstStyle/>
          <a:p>
            <a:pPr marL="0" indent="0">
              <a:buNone/>
            </a:pPr>
            <a:r>
              <a:rPr lang="en-US" b="1" dirty="0" smtClean="0">
                <a:sym typeface="Wingdings" panose="05000000000000000000" pitchFamily="2" charset="2"/>
              </a:rPr>
              <a:t>Does your lawyer know whether this applies to your gadgets? I don’t.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12" y="5157192"/>
            <a:ext cx="288875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323528" y="2240868"/>
            <a:ext cx="8229600" cy="147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ED0010"/>
              </a:buClr>
              <a:buSzPct val="60000"/>
              <a:buFont typeface="Zapf Dingbats" pitchFamily="64" charset="2"/>
              <a:buChar char="n"/>
              <a:defRPr sz="2800">
                <a:solidFill>
                  <a:srgbClr val="000000"/>
                </a:solidFill>
                <a:latin typeface="+mn-lt"/>
                <a:ea typeface="+mn-ea"/>
                <a:cs typeface="+mn-cs"/>
              </a:defRPr>
            </a:lvl1pPr>
            <a:lvl2pPr marL="819150" indent="-285750" algn="l" rtl="0" fontAlgn="base">
              <a:spcBef>
                <a:spcPct val="20000"/>
              </a:spcBef>
              <a:spcAft>
                <a:spcPct val="0"/>
              </a:spcAft>
              <a:buClr>
                <a:schemeClr val="accent1"/>
              </a:buClr>
              <a:buSzPct val="60000"/>
              <a:buFont typeface="Zapf Dingbats" pitchFamily="64" charset="2"/>
              <a:buChar char="n"/>
              <a:defRPr sz="2600">
                <a:solidFill>
                  <a:srgbClr val="000000"/>
                </a:solidFill>
                <a:latin typeface="+mn-lt"/>
              </a:defRPr>
            </a:lvl2pPr>
            <a:lvl3pPr marL="1143000" indent="-228600" algn="l" rtl="0" fontAlgn="base">
              <a:spcBef>
                <a:spcPct val="20000"/>
              </a:spcBef>
              <a:spcAft>
                <a:spcPct val="0"/>
              </a:spcAft>
              <a:buClr>
                <a:schemeClr val="accent1"/>
              </a:buClr>
              <a:buSzPct val="60000"/>
              <a:buFont typeface="Zapf Dingbats" pitchFamily="64" charset="2"/>
              <a:buChar char="n"/>
              <a:defRPr sz="2400">
                <a:solidFill>
                  <a:srgbClr val="000000"/>
                </a:solidFill>
                <a:latin typeface="+mn-lt"/>
              </a:defRPr>
            </a:lvl3pPr>
            <a:lvl4pPr marL="1562100" indent="-228600" algn="l" rtl="0" fontAlgn="base">
              <a:spcBef>
                <a:spcPct val="20000"/>
              </a:spcBef>
              <a:spcAft>
                <a:spcPct val="0"/>
              </a:spcAft>
              <a:buClr>
                <a:schemeClr val="accent1"/>
              </a:buClr>
              <a:buSzPct val="60000"/>
              <a:buFont typeface="Zapf Dingbats" pitchFamily="64" charset="2"/>
              <a:buChar char="n"/>
              <a:defRPr sz="2200">
                <a:solidFill>
                  <a:srgbClr val="000000"/>
                </a:solidFill>
                <a:latin typeface="+mn-lt"/>
              </a:defRPr>
            </a:lvl4pPr>
            <a:lvl5pPr marL="19812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5pPr>
            <a:lvl6pPr marL="24384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6pPr>
            <a:lvl7pPr marL="28956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7pPr>
            <a:lvl8pPr marL="33528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8pPr>
            <a:lvl9pPr marL="3810000" indent="-228600" algn="l" rtl="0" fontAlgn="base">
              <a:spcBef>
                <a:spcPct val="20000"/>
              </a:spcBef>
              <a:spcAft>
                <a:spcPct val="0"/>
              </a:spcAft>
              <a:buClr>
                <a:schemeClr val="accent1"/>
              </a:buClr>
              <a:buSzPct val="60000"/>
              <a:buFont typeface="Zapf Dingbats" pitchFamily="64" charset="2"/>
              <a:buChar char="n"/>
              <a:defRPr sz="2000">
                <a:solidFill>
                  <a:srgbClr val="000000"/>
                </a:solidFill>
                <a:latin typeface="+mn-lt"/>
              </a:defRPr>
            </a:lvl9pPr>
          </a:lstStyle>
          <a:p>
            <a:pPr marL="0" indent="0">
              <a:buFont typeface="Zapf Dingbats" pitchFamily="64" charset="2"/>
              <a:buNone/>
            </a:pPr>
            <a:r>
              <a:rPr lang="en-US" kern="0" dirty="0" smtClean="0"/>
              <a:t>The above copyright notice and this permission notice shall be included in all copies or substantial portions of the Software.</a:t>
            </a:r>
            <a:endParaRPr lang="en-US" b="1" kern="0" dirty="0" smtClean="0">
              <a:sym typeface="Wingdings" panose="05000000000000000000" pitchFamily="2" charset="2"/>
            </a:endParaRPr>
          </a:p>
          <a:p>
            <a:pPr marL="0" indent="0">
              <a:buFont typeface="Zapf Dingbats" pitchFamily="64" charset="2"/>
              <a:buNone/>
            </a:pPr>
            <a:endParaRPr lang="en-US" b="1" kern="0" dirty="0">
              <a:sym typeface="Wingdings" panose="05000000000000000000" pitchFamily="2" charset="2"/>
            </a:endParaRPr>
          </a:p>
        </p:txBody>
      </p:sp>
      <p:pic>
        <p:nvPicPr>
          <p:cNvPr id="16386" name="Picture 2" descr="https://upload.wikimedia.org/wikipedia/commons/thumb/f/f8/License_icon-mit-88x31-2.svg/2000px-License_icon-mit-88x3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2163" y="476672"/>
            <a:ext cx="4187697" cy="147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627856"/>
          </a:xfrm>
        </p:spPr>
        <p:txBody>
          <a:bodyPr>
            <a:normAutofit/>
          </a:bodyPr>
          <a:lstStyle/>
          <a:p>
            <a:r>
              <a:rPr lang="en-US" dirty="0" smtClean="0"/>
              <a:t>Please use</a:t>
            </a:r>
            <a:endParaRPr lang="en-US" noProof="0" dirty="0"/>
          </a:p>
        </p:txBody>
      </p:sp>
      <p:sp>
        <p:nvSpPr>
          <p:cNvPr id="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35</a:t>
            </a:fld>
            <a:endParaRPr lang="nl-NL" dirty="0" smtClean="0"/>
          </a:p>
        </p:txBody>
      </p:sp>
      <p:sp>
        <p:nvSpPr>
          <p:cNvPr id="6" name="Content Placeholder 2"/>
          <p:cNvSpPr>
            <a:spLocks noGrp="1"/>
          </p:cNvSpPr>
          <p:nvPr>
            <p:ph idx="1"/>
          </p:nvPr>
        </p:nvSpPr>
        <p:spPr>
          <a:xfrm>
            <a:off x="611560" y="1556792"/>
            <a:ext cx="7632848" cy="4608512"/>
          </a:xfrm>
        </p:spPr>
        <p:txBody>
          <a:bodyPr>
            <a:normAutofit/>
          </a:bodyPr>
          <a:lstStyle/>
          <a:p>
            <a:pPr marL="0" indent="0">
              <a:buNone/>
            </a:pPr>
            <a:r>
              <a:rPr lang="en-US" b="1" dirty="0" smtClean="0"/>
              <a:t>You choose your license, but</a:t>
            </a:r>
          </a:p>
          <a:p>
            <a:pPr marL="0" indent="0">
              <a:buNone/>
            </a:pPr>
            <a:endParaRPr lang="en-US" b="1" dirty="0" smtClean="0"/>
          </a:p>
          <a:p>
            <a:pPr marL="0" indent="0">
              <a:buNone/>
            </a:pPr>
            <a:r>
              <a:rPr lang="en-US" b="1" dirty="0" smtClean="0"/>
              <a:t>If you want your code to be useable in small embedded systems, please use</a:t>
            </a:r>
          </a:p>
          <a:p>
            <a:pPr marL="0" indent="0">
              <a:buNone/>
            </a:pPr>
            <a:endParaRPr lang="en-US" b="1" dirty="0" smtClean="0"/>
          </a:p>
          <a:p>
            <a:r>
              <a:rPr lang="en-US" b="1" dirty="0" smtClean="0"/>
              <a:t>Boost Software License</a:t>
            </a:r>
          </a:p>
          <a:p>
            <a:r>
              <a:rPr lang="en-US" b="1" dirty="0" err="1" smtClean="0">
                <a:sym typeface="Wingdings" panose="05000000000000000000" pitchFamily="2" charset="2"/>
              </a:rPr>
              <a:t>Zlib</a:t>
            </a:r>
            <a:r>
              <a:rPr lang="en-US" b="1" dirty="0" smtClean="0">
                <a:sym typeface="Wingdings" panose="05000000000000000000" pitchFamily="2" charset="2"/>
              </a:rPr>
              <a:t> license</a:t>
            </a:r>
          </a:p>
          <a:p>
            <a:endParaRPr lang="en-US" b="1" dirty="0">
              <a:sym typeface="Wingdings" panose="05000000000000000000" pitchFamily="2" charset="2"/>
            </a:endParaRPr>
          </a:p>
          <a:p>
            <a:pPr marL="0" indent="0">
              <a:buNone/>
            </a:pPr>
            <a:r>
              <a:rPr lang="en-US" b="1" dirty="0" smtClean="0">
                <a:sym typeface="Wingdings" panose="05000000000000000000" pitchFamily="2" charset="2"/>
              </a:rPr>
              <a:t>(And don’t invent yet another free license)</a:t>
            </a:r>
            <a:endParaRPr lang="en-US" b="1" dirty="0">
              <a:sym typeface="Wingdings" panose="05000000000000000000" pitchFamily="2" charset="2"/>
            </a:endParaRPr>
          </a:p>
          <a:p>
            <a:pPr marL="0" indent="0">
              <a:buNone/>
            </a:pPr>
            <a:endParaRPr lang="en-US" b="1" dirty="0" smtClean="0">
              <a:sym typeface="Wingdings" panose="05000000000000000000" pitchFamily="2" charset="2"/>
            </a:endParaRPr>
          </a:p>
          <a:p>
            <a:pPr>
              <a:buFontTx/>
              <a:buChar char="-"/>
            </a:pPr>
            <a:endParaRPr lang="en-US" b="1" noProof="0" dirty="0" smtClean="0">
              <a:sym typeface="Wingdings" panose="05000000000000000000" pitchFamily="2" charset="2"/>
            </a:endParaRPr>
          </a:p>
          <a:p>
            <a:pPr>
              <a:buFont typeface="Wingdings" panose="05000000000000000000" pitchFamily="2" charset="2"/>
              <a:buChar char="q"/>
            </a:pPr>
            <a:endParaRPr lang="en-US" b="1" noProof="0" dirty="0" smtClean="0">
              <a:sym typeface="Wingdings" panose="05000000000000000000" pitchFamily="2" charset="2"/>
            </a:endParaRPr>
          </a:p>
          <a:p>
            <a:pPr marL="0" indent="0">
              <a:buNone/>
            </a:pPr>
            <a:endParaRPr lang="en-US" b="1" noProof="0" dirty="0">
              <a:sym typeface="Wingdings" panose="05000000000000000000" pitchFamily="2" charset="2"/>
            </a:endParaRPr>
          </a:p>
        </p:txBody>
      </p:sp>
    </p:spTree>
    <p:extLst>
      <p:ext uri="{BB962C8B-B14F-4D97-AF65-F5344CB8AC3E}">
        <p14:creationId xmlns:p14="http://schemas.microsoft.com/office/powerpoint/2010/main" val="2638631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64" y="1556792"/>
            <a:ext cx="842537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332656"/>
            <a:ext cx="7239000" cy="672729"/>
          </a:xfrm>
        </p:spPr>
        <p:txBody>
          <a:bodyPr>
            <a:normAutofit/>
          </a:bodyPr>
          <a:lstStyle/>
          <a:p>
            <a:r>
              <a:rPr lang="en-US" noProof="0" dirty="0" smtClean="0"/>
              <a:t>C++ implementation wish list</a:t>
            </a:r>
            <a:endParaRPr lang="en-US" noProof="0" dirty="0"/>
          </a:p>
        </p:txBody>
      </p:sp>
      <p:sp>
        <p:nvSpPr>
          <p:cNvPr id="4" name="Tijdelijke aanduiding voor inhoud 3"/>
          <p:cNvSpPr>
            <a:spLocks noGrp="1"/>
          </p:cNvSpPr>
          <p:nvPr>
            <p:ph idx="1"/>
          </p:nvPr>
        </p:nvSpPr>
        <p:spPr>
          <a:xfrm>
            <a:off x="2051720" y="3053135"/>
            <a:ext cx="5904656" cy="2808312"/>
          </a:xfrm>
        </p:spPr>
        <p:txBody>
          <a:bodyPr>
            <a:normAutofit/>
          </a:bodyPr>
          <a:lstStyle/>
          <a:p>
            <a:pPr marL="0" indent="0">
              <a:buNone/>
            </a:pPr>
            <a:r>
              <a:rPr lang="en-US" sz="2000" b="1" dirty="0" smtClean="0">
                <a:solidFill>
                  <a:schemeClr val="tx1"/>
                </a:solidFill>
                <a:latin typeface="Chiller" panose="04020404031007020602" pitchFamily="82" charset="0"/>
              </a:rPr>
              <a:t>A </a:t>
            </a:r>
            <a:r>
              <a:rPr lang="en-US" sz="2000" b="1" dirty="0" err="1" smtClean="0">
                <a:solidFill>
                  <a:schemeClr val="tx1"/>
                </a:solidFill>
                <a:latin typeface="Chiller" panose="04020404031007020602" pitchFamily="82" charset="0"/>
              </a:rPr>
              <a:t>stack_size</a:t>
            </a:r>
            <a:r>
              <a:rPr lang="en-US" sz="2000" b="1" dirty="0" smtClean="0">
                <a:solidFill>
                  <a:schemeClr val="tx1"/>
                </a:solidFill>
                <a:latin typeface="Chiller" panose="04020404031007020602" pitchFamily="82" charset="0"/>
              </a:rPr>
              <a:t>( N )  pragma (or function attribute or whatever) that generates an error when the function will (or might) use more than N bytes of stack space.</a:t>
            </a:r>
          </a:p>
          <a:p>
            <a:pPr>
              <a:buFont typeface="Wingdings" panose="05000000000000000000" pitchFamily="2" charset="2"/>
              <a:buChar char="q"/>
            </a:pPr>
            <a:r>
              <a:rPr lang="en-US" sz="2000" b="1" noProof="0" dirty="0" smtClean="0">
                <a:solidFill>
                  <a:schemeClr val="tx1"/>
                </a:solidFill>
                <a:latin typeface="Chiller" panose="04020404031007020602" pitchFamily="82" charset="0"/>
              </a:rPr>
              <a:t>Warning at a called function that exceeds the limit</a:t>
            </a:r>
          </a:p>
          <a:p>
            <a:pPr>
              <a:buFont typeface="Wingdings" panose="05000000000000000000" pitchFamily="2" charset="2"/>
              <a:buChar char="q"/>
            </a:pPr>
            <a:r>
              <a:rPr lang="en-US" sz="2000" b="1" dirty="0" smtClean="0">
                <a:solidFill>
                  <a:schemeClr val="tx1"/>
                </a:solidFill>
                <a:latin typeface="Chiller" panose="04020404031007020602" pitchFamily="82" charset="0"/>
              </a:rPr>
              <a:t>Error at a construct that causes compile-time-undermined stack use</a:t>
            </a:r>
          </a:p>
          <a:p>
            <a:pPr>
              <a:buFont typeface="Wingdings" panose="05000000000000000000" pitchFamily="2" charset="2"/>
              <a:buChar char="q"/>
            </a:pPr>
            <a:r>
              <a:rPr lang="en-US" sz="2000" b="1" noProof="0" dirty="0" smtClean="0">
                <a:solidFill>
                  <a:schemeClr val="tx1"/>
                </a:solidFill>
                <a:latin typeface="Chiller" panose="04020404031007020602" pitchFamily="82" charset="0"/>
              </a:rPr>
              <a:t>Error at the pragma when the size is (possibly) exceeded, mentions the size used (if it can be determined)</a:t>
            </a:r>
            <a:endParaRPr lang="en-US" sz="2000" b="1" noProof="0" dirty="0" smtClean="0">
              <a:latin typeface="Chiller" panose="04020404031007020602" pitchFamily="82" charset="0"/>
            </a:endParaRPr>
          </a:p>
        </p:txBody>
      </p:sp>
      <p:sp>
        <p:nvSpPr>
          <p:cNvPr id="7"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36</a:t>
            </a:fld>
            <a:endParaRPr lang="nl-NL"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5855973"/>
            <a:ext cx="2520280" cy="240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bwMode="auto">
          <a:xfrm>
            <a:off x="4148336" y="2060848"/>
            <a:ext cx="3808040" cy="67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200" algn="l" rtl="0" fontAlgn="base">
              <a:spcBef>
                <a:spcPct val="0"/>
              </a:spcBef>
              <a:spcAft>
                <a:spcPct val="0"/>
              </a:spcAft>
              <a:defRPr sz="3200" b="1">
                <a:solidFill>
                  <a:srgbClr val="000000"/>
                </a:solidFill>
                <a:latin typeface="Arial" charset="0"/>
              </a:defRPr>
            </a:lvl6pPr>
            <a:lvl7pPr marL="914400" algn="l" rtl="0" fontAlgn="base">
              <a:spcBef>
                <a:spcPct val="0"/>
              </a:spcBef>
              <a:spcAft>
                <a:spcPct val="0"/>
              </a:spcAft>
              <a:defRPr sz="3200" b="1">
                <a:solidFill>
                  <a:srgbClr val="000000"/>
                </a:solidFill>
                <a:latin typeface="Arial" charset="0"/>
              </a:defRPr>
            </a:lvl7pPr>
            <a:lvl8pPr marL="1371600" algn="l" rtl="0" fontAlgn="base">
              <a:spcBef>
                <a:spcPct val="0"/>
              </a:spcBef>
              <a:spcAft>
                <a:spcPct val="0"/>
              </a:spcAft>
              <a:defRPr sz="3200" b="1">
                <a:solidFill>
                  <a:srgbClr val="000000"/>
                </a:solidFill>
                <a:latin typeface="Arial" charset="0"/>
              </a:defRPr>
            </a:lvl8pPr>
            <a:lvl9pPr marL="1828800" algn="l" rtl="0" fontAlgn="base">
              <a:spcBef>
                <a:spcPct val="0"/>
              </a:spcBef>
              <a:spcAft>
                <a:spcPct val="0"/>
              </a:spcAft>
              <a:defRPr sz="3200" b="1">
                <a:solidFill>
                  <a:srgbClr val="000000"/>
                </a:solidFill>
                <a:latin typeface="Arial" charset="0"/>
              </a:defRPr>
            </a:lvl9pPr>
          </a:lstStyle>
          <a:p>
            <a:r>
              <a:rPr lang="en-US" kern="0" dirty="0" err="1" smtClean="0">
                <a:latin typeface="Chiller" panose="04020404031007020602" pitchFamily="82" charset="0"/>
              </a:rPr>
              <a:t>Wouter</a:t>
            </a:r>
            <a:r>
              <a:rPr lang="en-US" kern="0" dirty="0" smtClean="0">
                <a:latin typeface="Chiller" panose="04020404031007020602" pitchFamily="82" charset="0"/>
              </a:rPr>
              <a:t> van </a:t>
            </a:r>
            <a:r>
              <a:rPr lang="en-US" kern="0" dirty="0" err="1" smtClean="0">
                <a:latin typeface="Chiller" panose="04020404031007020602" pitchFamily="82" charset="0"/>
              </a:rPr>
              <a:t>Ooijen</a:t>
            </a:r>
            <a:endParaRPr lang="en-US" kern="0" dirty="0">
              <a:latin typeface="Chiller" panose="04020404031007020602" pitchFamily="82" charset="0"/>
            </a:endParaRPr>
          </a:p>
        </p:txBody>
      </p:sp>
    </p:spTree>
    <p:extLst>
      <p:ext uri="{BB962C8B-B14F-4D97-AF65-F5344CB8AC3E}">
        <p14:creationId xmlns:p14="http://schemas.microsoft.com/office/powerpoint/2010/main" val="19949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4263"/>
            <a:ext cx="6974160" cy="584775"/>
          </a:xfrm>
        </p:spPr>
        <p:txBody>
          <a:bodyPr/>
          <a:lstStyle/>
          <a:p>
            <a:r>
              <a:rPr lang="en-US" noProof="0" dirty="0" smtClean="0"/>
              <a:t>Summary</a:t>
            </a:r>
            <a:endParaRPr lang="en-US" noProof="0" dirty="0"/>
          </a:p>
        </p:txBody>
      </p:sp>
      <p:sp>
        <p:nvSpPr>
          <p:cNvPr id="4" name="Tijdelijke aanduiding voor inhoud 3"/>
          <p:cNvSpPr>
            <a:spLocks noGrp="1"/>
          </p:cNvSpPr>
          <p:nvPr>
            <p:ph idx="1"/>
          </p:nvPr>
        </p:nvSpPr>
        <p:spPr>
          <a:xfrm>
            <a:off x="794518" y="1628800"/>
            <a:ext cx="7881938" cy="5632311"/>
          </a:xfrm>
        </p:spPr>
        <p:txBody>
          <a:bodyPr/>
          <a:lstStyle/>
          <a:p>
            <a:pPr marL="0" indent="0">
              <a:buNone/>
            </a:pPr>
            <a:r>
              <a:rPr lang="en-US" sz="2400" b="1" dirty="0" smtClean="0"/>
              <a:t>To make your code (re-) usable on a wide range of micro-controllers</a:t>
            </a:r>
          </a:p>
          <a:p>
            <a:pPr>
              <a:buFont typeface="Wingdings" panose="05000000000000000000" pitchFamily="2" charset="2"/>
              <a:buChar char="q"/>
            </a:pPr>
            <a:r>
              <a:rPr lang="en-US" sz="2400" b="1" dirty="0" smtClean="0"/>
              <a:t>Be predictable</a:t>
            </a:r>
          </a:p>
          <a:p>
            <a:pPr>
              <a:buFont typeface="Wingdings" panose="05000000000000000000" pitchFamily="2" charset="2"/>
              <a:buChar char="q"/>
            </a:pPr>
            <a:r>
              <a:rPr lang="en-US" sz="2400" b="1" dirty="0" smtClean="0"/>
              <a:t>Don’t use the heap</a:t>
            </a:r>
          </a:p>
          <a:p>
            <a:pPr>
              <a:buFont typeface="Wingdings" panose="05000000000000000000" pitchFamily="2" charset="2"/>
              <a:buChar char="q"/>
            </a:pPr>
            <a:r>
              <a:rPr lang="en-US" sz="2400" b="1" dirty="0" smtClean="0"/>
              <a:t>Don’t use exceptions</a:t>
            </a:r>
          </a:p>
          <a:p>
            <a:pPr>
              <a:buFont typeface="Wingdings" panose="05000000000000000000" pitchFamily="2" charset="2"/>
              <a:buChar char="q"/>
            </a:pPr>
            <a:r>
              <a:rPr lang="en-US" sz="2400" b="1" dirty="0" smtClean="0"/>
              <a:t>Guarantee a (reasonable) worst-case performance</a:t>
            </a:r>
          </a:p>
          <a:p>
            <a:pPr>
              <a:buFont typeface="Wingdings" panose="05000000000000000000" pitchFamily="2" charset="2"/>
              <a:buChar char="q"/>
            </a:pPr>
            <a:r>
              <a:rPr lang="en-US" sz="2400" b="1" dirty="0" smtClean="0"/>
              <a:t>Avoid floating-point</a:t>
            </a:r>
          </a:p>
          <a:p>
            <a:pPr>
              <a:buFont typeface="Wingdings" panose="05000000000000000000" pitchFamily="2" charset="2"/>
              <a:buChar char="q"/>
            </a:pPr>
            <a:r>
              <a:rPr lang="en-US" sz="2400" b="1" dirty="0" smtClean="0"/>
              <a:t>Prefer compile-time over run-time (constexpr, templates)</a:t>
            </a:r>
          </a:p>
          <a:p>
            <a:pPr>
              <a:buFont typeface="Wingdings" panose="05000000000000000000" pitchFamily="2" charset="2"/>
              <a:buChar char="q"/>
            </a:pPr>
            <a:r>
              <a:rPr lang="en-US" sz="2400" b="1" dirty="0" smtClean="0"/>
              <a:t>Use an embedded-compatible license </a:t>
            </a:r>
            <a:r>
              <a:rPr lang="en-US" sz="2400" b="1" dirty="0"/>
              <a:t>(</a:t>
            </a:r>
            <a:r>
              <a:rPr lang="en-US" sz="2400" b="1" dirty="0" smtClean="0"/>
              <a:t>boost!)</a:t>
            </a:r>
          </a:p>
          <a:p>
            <a:pPr>
              <a:buFont typeface="Wingdings" panose="05000000000000000000" pitchFamily="2" charset="2"/>
              <a:buChar char="q"/>
            </a:pPr>
            <a:endParaRPr lang="en-US" sz="2400" b="1" dirty="0" smtClean="0"/>
          </a:p>
          <a:p>
            <a:pPr>
              <a:buFont typeface="Wingdings" panose="05000000000000000000" pitchFamily="2" charset="2"/>
              <a:buChar char="q"/>
            </a:pPr>
            <a:endParaRPr lang="en-US" sz="2400" b="1" dirty="0" smtClean="0"/>
          </a:p>
          <a:p>
            <a:pPr marL="0" indent="0">
              <a:buNone/>
            </a:pPr>
            <a:endParaRPr lang="en-US" sz="2400" b="1" noProof="0" dirty="0" smtClean="0"/>
          </a:p>
        </p:txBody>
      </p:sp>
      <p:sp>
        <p:nvSpPr>
          <p:cNvPr id="5"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37</a:t>
            </a:fld>
            <a:endParaRPr lang="nl-NL" dirty="0" smtClean="0"/>
          </a:p>
        </p:txBody>
      </p:sp>
    </p:spTree>
    <p:extLst>
      <p:ext uri="{BB962C8B-B14F-4D97-AF65-F5344CB8AC3E}">
        <p14:creationId xmlns:p14="http://schemas.microsoft.com/office/powerpoint/2010/main" val="2291412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Management summary</a:t>
            </a:r>
            <a:endParaRPr lang="en-US" noProof="0" dirty="0"/>
          </a:p>
        </p:txBody>
      </p:sp>
      <p:sp>
        <p:nvSpPr>
          <p:cNvPr id="5" name="Content Placeholder 2"/>
          <p:cNvSpPr txBox="1">
            <a:spLocks/>
          </p:cNvSpPr>
          <p:nvPr/>
        </p:nvSpPr>
        <p:spPr>
          <a:xfrm>
            <a:off x="395536" y="1628800"/>
            <a:ext cx="7992888" cy="29523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9600" dirty="0" smtClean="0">
                <a:latin typeface="Forte" panose="03060902040502070203" pitchFamily="66" charset="0"/>
              </a:rPr>
              <a:t>Please don’t force me to use the heap.</a:t>
            </a:r>
            <a:endParaRPr lang="nl-NL" sz="9600" dirty="0" smtClean="0">
              <a:latin typeface="Forte" panose="03060902040502070203" pitchFamily="66" charset="0"/>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38</a:t>
            </a:fld>
            <a:endParaRPr lang="nl-NL" dirty="0" smtClean="0"/>
          </a:p>
        </p:txBody>
      </p:sp>
      <p:pic>
        <p:nvPicPr>
          <p:cNvPr id="18434" name="Picture 2" descr="Gerelateerde afbee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99264"/>
            <a:ext cx="1352922" cy="135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Embedded – some differences</a:t>
            </a:r>
            <a:endParaRPr lang="en-US" noProof="0" dirty="0"/>
          </a:p>
        </p:txBody>
      </p:sp>
      <p:sp>
        <p:nvSpPr>
          <p:cNvPr id="5" name="Content Placeholder 2"/>
          <p:cNvSpPr txBox="1">
            <a:spLocks/>
          </p:cNvSpPr>
          <p:nvPr/>
        </p:nvSpPr>
        <p:spPr>
          <a:xfrm>
            <a:off x="827584" y="1700808"/>
            <a:ext cx="8136904"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t>The computer hardware is part of </a:t>
            </a:r>
            <a:r>
              <a:rPr lang="nl-NL" sz="2400" b="1" dirty="0" err="1" smtClean="0"/>
              <a:t>the</a:t>
            </a:r>
            <a:r>
              <a:rPr lang="nl-NL" sz="2400" b="1" dirty="0" smtClean="0"/>
              <a:t> product</a:t>
            </a:r>
          </a:p>
          <a:p>
            <a:pPr lvl="1" indent="-342900">
              <a:buFont typeface="Wingdings"/>
              <a:buChar char="è"/>
            </a:pPr>
            <a:r>
              <a:rPr lang="nl-NL" sz="2000" b="1" dirty="0" smtClean="0">
                <a:sym typeface="Wingdings" panose="05000000000000000000" pitchFamily="2" charset="2"/>
              </a:rPr>
              <a:t>The </a:t>
            </a:r>
            <a:r>
              <a:rPr lang="nl-NL" sz="2000" b="1" dirty="0" err="1" smtClean="0">
                <a:sym typeface="Wingdings" panose="05000000000000000000" pitchFamily="2" charset="2"/>
              </a:rPr>
              <a:t>price</a:t>
            </a:r>
            <a:r>
              <a:rPr lang="nl-NL" sz="2000" b="1" dirty="0" smtClean="0">
                <a:sym typeface="Wingdings" panose="05000000000000000000" pitchFamily="2" charset="2"/>
              </a:rPr>
              <a:t> of </a:t>
            </a:r>
            <a:r>
              <a:rPr lang="nl-NL" sz="2000" b="1" dirty="0" err="1" smtClean="0">
                <a:sym typeface="Wingdings" panose="05000000000000000000" pitchFamily="2" charset="2"/>
              </a:rPr>
              <a:t>the</a:t>
            </a:r>
            <a:r>
              <a:rPr lang="nl-NL" sz="2000" b="1" dirty="0" smtClean="0">
                <a:sym typeface="Wingdings" panose="05000000000000000000" pitchFamily="2" charset="2"/>
              </a:rPr>
              <a:t> hardware is </a:t>
            </a:r>
            <a:r>
              <a:rPr lang="nl-NL" sz="2000" b="1" dirty="0" err="1" smtClean="0">
                <a:sym typeface="Wingdings" panose="05000000000000000000" pitchFamily="2" charset="2"/>
              </a:rPr>
              <a:t>reflected</a:t>
            </a:r>
            <a:r>
              <a:rPr lang="nl-NL" sz="2000" b="1" dirty="0" smtClean="0">
                <a:sym typeface="Wingdings" panose="05000000000000000000" pitchFamily="2" charset="2"/>
              </a:rPr>
              <a:t> in </a:t>
            </a:r>
            <a:r>
              <a:rPr lang="nl-NL" sz="2000" b="1" dirty="0" err="1" smtClean="0">
                <a:sym typeface="Wingdings" panose="05000000000000000000" pitchFamily="2" charset="2"/>
              </a:rPr>
              <a:t>the</a:t>
            </a:r>
            <a:r>
              <a:rPr lang="nl-NL" sz="2000" b="1" dirty="0" smtClean="0">
                <a:sym typeface="Wingdings" panose="05000000000000000000" pitchFamily="2" charset="2"/>
              </a:rPr>
              <a:t> </a:t>
            </a:r>
            <a:r>
              <a:rPr lang="nl-NL" sz="2000" b="1" dirty="0" err="1" smtClean="0">
                <a:sym typeface="Wingdings" panose="05000000000000000000" pitchFamily="2" charset="2"/>
              </a:rPr>
              <a:t>price</a:t>
            </a:r>
            <a:r>
              <a:rPr lang="nl-NL" sz="2000" b="1" dirty="0" smtClean="0">
                <a:sym typeface="Wingdings" panose="05000000000000000000" pitchFamily="2" charset="2"/>
              </a:rPr>
              <a:t> of </a:t>
            </a:r>
            <a:r>
              <a:rPr lang="nl-NL" sz="2000" b="1" dirty="0" err="1" smtClean="0">
                <a:sym typeface="Wingdings" panose="05000000000000000000" pitchFamily="2" charset="2"/>
              </a:rPr>
              <a:t>the</a:t>
            </a:r>
            <a:r>
              <a:rPr lang="nl-NL" sz="2000" b="1" dirty="0" smtClean="0">
                <a:sym typeface="Wingdings" panose="05000000000000000000" pitchFamily="2" charset="2"/>
              </a:rPr>
              <a:t> product.</a:t>
            </a:r>
          </a:p>
          <a:p>
            <a:pPr lvl="1" indent="-342900">
              <a:buFont typeface="Wingdings"/>
              <a:buChar char="è"/>
            </a:pPr>
            <a:r>
              <a:rPr lang="nl-NL" sz="2000" b="1" dirty="0" err="1" smtClean="0">
                <a:sym typeface="Wingdings" panose="05000000000000000000" pitchFamily="2" charset="2"/>
              </a:rPr>
              <a:t>There</a:t>
            </a:r>
            <a:r>
              <a:rPr lang="nl-NL" sz="2000" b="1" dirty="0" smtClean="0">
                <a:sym typeface="Wingdings" panose="05000000000000000000" pitchFamily="2" charset="2"/>
              </a:rPr>
              <a:t> is </a:t>
            </a:r>
            <a:r>
              <a:rPr lang="nl-NL" sz="2000" b="1" dirty="0" err="1" smtClean="0">
                <a:sym typeface="Wingdings" panose="05000000000000000000" pitchFamily="2" charset="2"/>
              </a:rPr>
              <a:t>economic</a:t>
            </a:r>
            <a:r>
              <a:rPr lang="nl-NL" sz="2000" b="1" dirty="0" smtClean="0">
                <a:sym typeface="Wingdings" panose="05000000000000000000" pitchFamily="2" charset="2"/>
              </a:rPr>
              <a:t> </a:t>
            </a:r>
            <a:r>
              <a:rPr lang="nl-NL" sz="2000" b="1" dirty="0" err="1" smtClean="0">
                <a:sym typeface="Wingdings" panose="05000000000000000000" pitchFamily="2" charset="2"/>
              </a:rPr>
              <a:t>pressure</a:t>
            </a:r>
            <a:r>
              <a:rPr lang="nl-NL" sz="2000" b="1" dirty="0" smtClean="0">
                <a:sym typeface="Wingdings" panose="05000000000000000000" pitchFamily="2" charset="2"/>
              </a:rPr>
              <a:t> </a:t>
            </a:r>
            <a:r>
              <a:rPr lang="nl-NL" sz="2000" b="1" dirty="0" err="1" smtClean="0">
                <a:sym typeface="Wingdings" panose="05000000000000000000" pitchFamily="2" charset="2"/>
              </a:rPr>
              <a:t>to</a:t>
            </a:r>
            <a:r>
              <a:rPr lang="nl-NL" sz="2000" b="1" dirty="0" smtClean="0">
                <a:sym typeface="Wingdings" panose="05000000000000000000" pitchFamily="2" charset="2"/>
              </a:rPr>
              <a:t> </a:t>
            </a:r>
            <a:r>
              <a:rPr lang="nl-NL" sz="2000" b="1" dirty="0" err="1" smtClean="0">
                <a:sym typeface="Wingdings" panose="05000000000000000000" pitchFamily="2" charset="2"/>
              </a:rPr>
              <a:t>be</a:t>
            </a:r>
            <a:r>
              <a:rPr lang="nl-NL" sz="2000" b="1" dirty="0" smtClean="0">
                <a:sym typeface="Wingdings" panose="05000000000000000000" pitchFamily="2" charset="2"/>
              </a:rPr>
              <a:t> </a:t>
            </a:r>
            <a:r>
              <a:rPr lang="nl-NL" sz="2000" b="1" dirty="0" err="1" smtClean="0">
                <a:sym typeface="Wingdings" panose="05000000000000000000" pitchFamily="2" charset="2"/>
              </a:rPr>
              <a:t>efficient</a:t>
            </a:r>
            <a:r>
              <a:rPr lang="nl-NL" sz="2000" b="1" dirty="0" smtClean="0">
                <a:sym typeface="Wingdings" panose="05000000000000000000" pitchFamily="2" charset="2"/>
              </a:rPr>
              <a:t> (</a:t>
            </a:r>
            <a:r>
              <a:rPr lang="nl-NL" sz="2000" b="1" dirty="0" err="1" smtClean="0">
                <a:sym typeface="Wingdings" panose="05000000000000000000" pitchFamily="2" charset="2"/>
              </a:rPr>
              <a:t>use</a:t>
            </a:r>
            <a:r>
              <a:rPr lang="nl-NL" sz="2000" b="1" dirty="0" smtClean="0">
                <a:sym typeface="Wingdings" panose="05000000000000000000" pitchFamily="2" charset="2"/>
              </a:rPr>
              <a:t> </a:t>
            </a:r>
            <a:r>
              <a:rPr lang="nl-NL" sz="2000" b="1" dirty="0" err="1" smtClean="0">
                <a:sym typeface="Wingdings" panose="05000000000000000000" pitchFamily="2" charset="2"/>
              </a:rPr>
              <a:t>the</a:t>
            </a:r>
            <a:r>
              <a:rPr lang="nl-NL" sz="2000" b="1" dirty="0" smtClean="0">
                <a:sym typeface="Wingdings" panose="05000000000000000000" pitchFamily="2" charset="2"/>
              </a:rPr>
              <a:t> </a:t>
            </a:r>
            <a:r>
              <a:rPr lang="nl-NL" sz="2000" b="1" dirty="0" err="1" smtClean="0">
                <a:sym typeface="Wingdings" panose="05000000000000000000" pitchFamily="2" charset="2"/>
              </a:rPr>
              <a:t>cheapest</a:t>
            </a:r>
            <a:r>
              <a:rPr lang="nl-NL" sz="2000" b="1" dirty="0" smtClean="0">
                <a:sym typeface="Wingdings" panose="05000000000000000000" pitchFamily="2" charset="2"/>
              </a:rPr>
              <a:t> </a:t>
            </a:r>
            <a:r>
              <a:rPr lang="nl-NL" sz="2000" b="1" dirty="0" err="1" smtClean="0">
                <a:sym typeface="Wingdings" panose="05000000000000000000" pitchFamily="2" charset="2"/>
              </a:rPr>
              <a:t>posible</a:t>
            </a:r>
            <a:r>
              <a:rPr lang="nl-NL" sz="2000" b="1" dirty="0" smtClean="0">
                <a:sym typeface="Wingdings" panose="05000000000000000000" pitchFamily="2" charset="2"/>
              </a:rPr>
              <a:t> hardware).</a:t>
            </a:r>
          </a:p>
          <a:p>
            <a:pPr marL="400050" lvl="1" indent="0">
              <a:buNone/>
            </a:pPr>
            <a:endParaRPr lang="nl-NL" sz="2000" b="1" dirty="0">
              <a:sym typeface="Wingdings" panose="05000000000000000000" pitchFamily="2" charset="2"/>
            </a:endParaRPr>
          </a:p>
          <a:p>
            <a:pPr marL="0" indent="0">
              <a:buNone/>
            </a:pPr>
            <a:r>
              <a:rPr lang="nl-NL" sz="2400" b="1" dirty="0" err="1" smtClean="0">
                <a:sym typeface="Wingdings" panose="05000000000000000000" pitchFamily="2" charset="2"/>
              </a:rPr>
              <a:t>Often</a:t>
            </a:r>
            <a:r>
              <a:rPr lang="nl-NL" sz="2400" b="1" dirty="0" smtClean="0">
                <a:sym typeface="Wingdings" panose="05000000000000000000" pitchFamily="2" charset="2"/>
              </a:rPr>
              <a:t> </a:t>
            </a:r>
            <a:r>
              <a:rPr lang="nl-NL" sz="2400" b="1" dirty="0" err="1" smtClean="0">
                <a:sym typeface="Wingdings" panose="05000000000000000000" pitchFamily="2" charset="2"/>
              </a:rPr>
              <a:t>the</a:t>
            </a:r>
            <a:r>
              <a:rPr lang="nl-NL" sz="2400" b="1" dirty="0" smtClean="0">
                <a:sym typeface="Wingdings" panose="05000000000000000000" pitchFamily="2" charset="2"/>
              </a:rPr>
              <a:t> ‘</a:t>
            </a:r>
            <a:r>
              <a:rPr lang="nl-NL" sz="2400" b="1" dirty="0" err="1" smtClean="0">
                <a:sym typeface="Wingdings" panose="05000000000000000000" pitchFamily="2" charset="2"/>
              </a:rPr>
              <a:t>larger</a:t>
            </a:r>
            <a:r>
              <a:rPr lang="nl-NL" sz="2400" b="1" dirty="0" smtClean="0">
                <a:sym typeface="Wingdings" panose="05000000000000000000" pitchFamily="2" charset="2"/>
              </a:rPr>
              <a:t> </a:t>
            </a:r>
            <a:r>
              <a:rPr lang="nl-NL" sz="2400" b="1" dirty="0" err="1" smtClean="0">
                <a:sym typeface="Wingdings" panose="05000000000000000000" pitchFamily="2" charset="2"/>
              </a:rPr>
              <a:t>thing</a:t>
            </a:r>
            <a:r>
              <a:rPr lang="nl-NL" sz="2400" b="1" dirty="0" smtClean="0">
                <a:sym typeface="Wingdings" panose="05000000000000000000" pitchFamily="2" charset="2"/>
              </a:rPr>
              <a:t>’ has (hard) real-time </a:t>
            </a:r>
            <a:r>
              <a:rPr lang="nl-NL" sz="2400" b="1" dirty="0" err="1" smtClean="0">
                <a:sym typeface="Wingdings" panose="05000000000000000000" pitchFamily="2" charset="2"/>
              </a:rPr>
              <a:t>requirements</a:t>
            </a:r>
            <a:r>
              <a:rPr lang="nl-NL" sz="2400" b="1" dirty="0" smtClean="0">
                <a:sym typeface="Wingdings" panose="05000000000000000000" pitchFamily="2" charset="2"/>
              </a:rPr>
              <a:t>.</a:t>
            </a:r>
          </a:p>
          <a:p>
            <a:pPr lvl="1" indent="-342900">
              <a:buFont typeface="Wingdings"/>
              <a:buChar char="è"/>
            </a:pPr>
            <a:r>
              <a:rPr lang="nl-NL" sz="2000" b="1" dirty="0" smtClean="0">
                <a:sym typeface="Wingdings" panose="05000000000000000000" pitchFamily="2" charset="2"/>
              </a:rPr>
              <a:t>The </a:t>
            </a:r>
            <a:r>
              <a:rPr lang="nl-NL" sz="2000" b="1" dirty="0" err="1" smtClean="0">
                <a:sym typeface="Wingdings" panose="05000000000000000000" pitchFamily="2" charset="2"/>
              </a:rPr>
              <a:t>embedded</a:t>
            </a:r>
            <a:r>
              <a:rPr lang="nl-NL" sz="2000" b="1" dirty="0" smtClean="0">
                <a:sym typeface="Wingdings" panose="05000000000000000000" pitchFamily="2" charset="2"/>
              </a:rPr>
              <a:t> system must (</a:t>
            </a:r>
            <a:r>
              <a:rPr lang="nl-NL" sz="2000" b="1" dirty="0" err="1" smtClean="0">
                <a:sym typeface="Wingdings" panose="05000000000000000000" pitchFamily="2" charset="2"/>
              </a:rPr>
              <a:t>always</a:t>
            </a:r>
            <a:r>
              <a:rPr lang="nl-NL" sz="2000" b="1" dirty="0" smtClean="0">
                <a:sym typeface="Wingdings" panose="05000000000000000000" pitchFamily="2" charset="2"/>
              </a:rPr>
              <a:t>) </a:t>
            </a:r>
            <a:r>
              <a:rPr lang="nl-NL" sz="2000" b="1" dirty="0" err="1" smtClean="0">
                <a:sym typeface="Wingdings" panose="05000000000000000000" pitchFamily="2" charset="2"/>
              </a:rPr>
              <a:t>be</a:t>
            </a:r>
            <a:r>
              <a:rPr lang="nl-NL" sz="2000" b="1" dirty="0" smtClean="0">
                <a:sym typeface="Wingdings" panose="05000000000000000000" pitchFamily="2" charset="2"/>
              </a:rPr>
              <a:t> </a:t>
            </a:r>
            <a:r>
              <a:rPr lang="nl-NL" sz="2000" b="1" dirty="0" err="1" smtClean="0">
                <a:sym typeface="Wingdings" panose="05000000000000000000" pitchFamily="2" charset="2"/>
              </a:rPr>
              <a:t>fast</a:t>
            </a:r>
            <a:r>
              <a:rPr lang="nl-NL" sz="2000" b="1" dirty="0" smtClean="0">
                <a:sym typeface="Wingdings" panose="05000000000000000000" pitchFamily="2" charset="2"/>
              </a:rPr>
              <a:t> </a:t>
            </a:r>
            <a:r>
              <a:rPr lang="nl-NL" sz="2000" b="1" dirty="0" err="1" smtClean="0">
                <a:sym typeface="Wingdings" panose="05000000000000000000" pitchFamily="2" charset="2"/>
              </a:rPr>
              <a:t>enough</a:t>
            </a:r>
            <a:r>
              <a:rPr lang="nl-NL" sz="2000" b="1" dirty="0" smtClean="0">
                <a:sym typeface="Wingdings" panose="05000000000000000000" pitchFamily="2" charset="2"/>
              </a:rPr>
              <a:t>.</a:t>
            </a:r>
          </a:p>
          <a:p>
            <a:pPr lvl="1" indent="-342900">
              <a:buFont typeface="Wingdings"/>
              <a:buChar char="è"/>
            </a:pPr>
            <a:endParaRPr lang="nl-NL" sz="2000" b="1" dirty="0">
              <a:sym typeface="Wingdings" panose="05000000000000000000" pitchFamily="2" charset="2"/>
            </a:endParaRPr>
          </a:p>
          <a:p>
            <a:pPr marL="0" indent="0">
              <a:buNone/>
            </a:pPr>
            <a:r>
              <a:rPr lang="nl-NL" sz="2400" b="1" dirty="0" err="1" smtClean="0">
                <a:sym typeface="Wingdings" panose="05000000000000000000" pitchFamily="2" charset="2"/>
              </a:rPr>
              <a:t>Often</a:t>
            </a:r>
            <a:r>
              <a:rPr lang="nl-NL" sz="2400" b="1" dirty="0" smtClean="0">
                <a:sym typeface="Wingdings" panose="05000000000000000000" pitchFamily="2" charset="2"/>
              </a:rPr>
              <a:t> </a:t>
            </a:r>
            <a:r>
              <a:rPr lang="nl-NL" sz="2400" b="1" dirty="0" err="1" smtClean="0">
                <a:sym typeface="Wingdings" panose="05000000000000000000" pitchFamily="2" charset="2"/>
              </a:rPr>
              <a:t>the</a:t>
            </a:r>
            <a:r>
              <a:rPr lang="nl-NL" sz="2400" b="1" dirty="0" smtClean="0">
                <a:sym typeface="Wingdings" panose="05000000000000000000" pitchFamily="2" charset="2"/>
              </a:rPr>
              <a:t> system is </a:t>
            </a:r>
            <a:r>
              <a:rPr lang="nl-NL" sz="2400" b="1" dirty="0" err="1" smtClean="0">
                <a:sym typeface="Wingdings" panose="05000000000000000000" pitchFamily="2" charset="2"/>
              </a:rPr>
              <a:t>used</a:t>
            </a:r>
            <a:r>
              <a:rPr lang="nl-NL" sz="2400" b="1" dirty="0" smtClean="0">
                <a:sym typeface="Wingdings" panose="05000000000000000000" pitchFamily="2" charset="2"/>
              </a:rPr>
              <a:t> </a:t>
            </a:r>
            <a:r>
              <a:rPr lang="nl-NL" sz="2400" b="1" dirty="0" err="1" smtClean="0">
                <a:sym typeface="Wingdings" panose="05000000000000000000" pitchFamily="2" charset="2"/>
              </a:rPr>
              <a:t>to</a:t>
            </a:r>
            <a:r>
              <a:rPr lang="nl-NL" sz="2400" b="1" dirty="0" smtClean="0">
                <a:sym typeface="Wingdings" panose="05000000000000000000" pitchFamily="2" charset="2"/>
              </a:rPr>
              <a:t> control real hardware.</a:t>
            </a:r>
          </a:p>
          <a:p>
            <a:pPr marL="400050" lvl="1" indent="0">
              <a:buNone/>
            </a:pPr>
            <a:r>
              <a:rPr lang="nl-NL" sz="2000" b="1" dirty="0" smtClean="0">
                <a:sym typeface="Wingdings" panose="05000000000000000000" pitchFamily="2" charset="2"/>
              </a:rPr>
              <a:t> </a:t>
            </a:r>
            <a:r>
              <a:rPr lang="nl-NL" sz="2000" b="1" dirty="0" err="1" smtClean="0">
                <a:sym typeface="Wingdings" panose="05000000000000000000" pitchFamily="2" charset="2"/>
              </a:rPr>
              <a:t>Failures</a:t>
            </a:r>
            <a:r>
              <a:rPr lang="nl-NL" sz="2000" b="1" dirty="0" smtClean="0">
                <a:sym typeface="Wingdings" panose="05000000000000000000" pitchFamily="2" charset="2"/>
              </a:rPr>
              <a:t> have </a:t>
            </a:r>
            <a:r>
              <a:rPr lang="nl-NL" sz="2000" b="1" dirty="0" err="1" smtClean="0">
                <a:sym typeface="Wingdings" panose="05000000000000000000" pitchFamily="2" charset="2"/>
              </a:rPr>
              <a:t>interesting</a:t>
            </a:r>
            <a:r>
              <a:rPr lang="nl-NL" sz="2000" b="1" dirty="0" smtClean="0">
                <a:sym typeface="Wingdings" panose="05000000000000000000" pitchFamily="2" charset="2"/>
              </a:rPr>
              <a:t> </a:t>
            </a:r>
            <a:r>
              <a:rPr lang="nl-NL" sz="2000" b="1" dirty="0" err="1" smtClean="0">
                <a:sym typeface="Wingdings" panose="05000000000000000000" pitchFamily="2" charset="2"/>
              </a:rPr>
              <a:t>consequences</a:t>
            </a:r>
            <a:r>
              <a:rPr lang="nl-NL" sz="2000" b="1" dirty="0" smtClean="0">
                <a:sym typeface="Wingdings" panose="05000000000000000000" pitchFamily="2" charset="2"/>
              </a:rPr>
              <a:t> (up </a:t>
            </a:r>
            <a:r>
              <a:rPr lang="nl-NL" sz="2000" b="1" dirty="0" err="1" smtClean="0">
                <a:sym typeface="Wingdings" panose="05000000000000000000" pitchFamily="2" charset="2"/>
              </a:rPr>
              <a:t>to</a:t>
            </a:r>
            <a:r>
              <a:rPr lang="nl-NL" sz="2000" b="1" dirty="0" smtClean="0">
                <a:sym typeface="Wingdings" panose="05000000000000000000" pitchFamily="2" charset="2"/>
              </a:rPr>
              <a:t> </a:t>
            </a:r>
            <a:r>
              <a:rPr lang="nl-NL" sz="2000" b="1" dirty="0" err="1" smtClean="0">
                <a:sym typeface="Wingdings" panose="05000000000000000000" pitchFamily="2" charset="2"/>
              </a:rPr>
              <a:t>loss</a:t>
            </a:r>
            <a:r>
              <a:rPr lang="nl-NL" sz="2000" b="1" dirty="0" smtClean="0">
                <a:sym typeface="Wingdings" panose="05000000000000000000" pitchFamily="2" charset="2"/>
              </a:rPr>
              <a:t> of life).</a:t>
            </a:r>
            <a:endParaRPr lang="nl-NL" sz="2000" b="1" dirty="0">
              <a:sym typeface="Wingdings" panose="05000000000000000000" pitchFamily="2" charset="2"/>
            </a:endParaRPr>
          </a:p>
          <a:p>
            <a:pPr marL="400050" lvl="1"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4</a:t>
            </a:fld>
            <a:endParaRPr lang="nl-NL" dirty="0" smtClean="0"/>
          </a:p>
        </p:txBody>
      </p:sp>
    </p:spTree>
    <p:extLst>
      <p:ext uri="{BB962C8B-B14F-4D97-AF65-F5344CB8AC3E}">
        <p14:creationId xmlns:p14="http://schemas.microsoft.com/office/powerpoint/2010/main" val="33209665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Real-Time</a:t>
            </a:r>
            <a:endParaRPr lang="en-US" noProof="0" dirty="0"/>
          </a:p>
        </p:txBody>
      </p:sp>
      <p:sp>
        <p:nvSpPr>
          <p:cNvPr id="5" name="Content Placeholder 2"/>
          <p:cNvSpPr txBox="1">
            <a:spLocks/>
          </p:cNvSpPr>
          <p:nvPr/>
        </p:nvSpPr>
        <p:spPr>
          <a:xfrm>
            <a:off x="342900" y="1700808"/>
            <a:ext cx="8693596"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Means: </a:t>
            </a:r>
            <a:r>
              <a:rPr lang="nl-NL" sz="2400" b="1" dirty="0" err="1">
                <a:sym typeface="Wingdings" panose="05000000000000000000" pitchFamily="2" charset="2"/>
              </a:rPr>
              <a:t>u</a:t>
            </a:r>
            <a:r>
              <a:rPr lang="nl-NL" sz="2400" b="1" dirty="0" err="1" smtClean="0">
                <a:sym typeface="Wingdings" panose="05000000000000000000" pitchFamily="2" charset="2"/>
              </a:rPr>
              <a:t>tility</a:t>
            </a:r>
            <a:r>
              <a:rPr lang="nl-NL" sz="2400" b="1" dirty="0" smtClean="0">
                <a:sym typeface="Wingdings" panose="05000000000000000000" pitchFamily="2" charset="2"/>
              </a:rPr>
              <a:t> </a:t>
            </a:r>
            <a:r>
              <a:rPr lang="nl-NL" sz="2400" b="1" dirty="0" err="1" smtClean="0">
                <a:sym typeface="Wingdings" panose="05000000000000000000" pitchFamily="2" charset="2"/>
              </a:rPr>
              <a:t>depends</a:t>
            </a:r>
            <a:r>
              <a:rPr lang="nl-NL" sz="2400" b="1" dirty="0" smtClean="0">
                <a:sym typeface="Wingdings" panose="05000000000000000000" pitchFamily="2" charset="2"/>
              </a:rPr>
              <a:t> </a:t>
            </a:r>
            <a:r>
              <a:rPr lang="nl-NL" sz="2400" b="1" u="sng" dirty="0" err="1" smtClean="0">
                <a:sym typeface="Wingdings" panose="05000000000000000000" pitchFamily="2" charset="2"/>
              </a:rPr>
              <a:t>critically</a:t>
            </a:r>
            <a:r>
              <a:rPr lang="nl-NL" sz="2400" b="1" dirty="0" smtClean="0">
                <a:sym typeface="Wingdings" panose="05000000000000000000" pitchFamily="2" charset="2"/>
              </a:rPr>
              <a:t> on </a:t>
            </a:r>
            <a:r>
              <a:rPr lang="nl-NL" sz="2400" b="1" dirty="0" err="1" smtClean="0">
                <a:sym typeface="Wingdings" panose="05000000000000000000" pitchFamily="2" charset="2"/>
              </a:rPr>
              <a:t>some</a:t>
            </a:r>
            <a:r>
              <a:rPr lang="nl-NL" sz="2400" b="1" dirty="0" smtClean="0">
                <a:sym typeface="Wingdings" panose="05000000000000000000" pitchFamily="2" charset="2"/>
              </a:rPr>
              <a:t> timing parameter.</a:t>
            </a:r>
          </a:p>
          <a:p>
            <a:pPr marL="0" indent="0">
              <a:buNone/>
            </a:pPr>
            <a:endParaRPr lang="nl-NL" sz="2400" b="1" dirty="0">
              <a:sym typeface="Wingdings" panose="05000000000000000000" pitchFamily="2" charset="2"/>
            </a:endParaRPr>
          </a:p>
          <a:p>
            <a:pPr marL="0" indent="0">
              <a:buNone/>
            </a:pPr>
            <a:endParaRPr lang="nl-NL" sz="2400" b="1" dirty="0" smtClean="0">
              <a:sym typeface="Wingdings" panose="05000000000000000000" pitchFamily="2" charset="2"/>
            </a:endParaRPr>
          </a:p>
          <a:p>
            <a:pPr marL="0" indent="0">
              <a:buNone/>
            </a:pPr>
            <a:endParaRPr lang="nl-NL" sz="2400" b="1" dirty="0">
              <a:sym typeface="Wingdings" panose="05000000000000000000" pitchFamily="2" charset="2"/>
            </a:endParaRPr>
          </a:p>
          <a:p>
            <a:pPr marL="0" indent="0">
              <a:buNone/>
            </a:pPr>
            <a:endParaRPr lang="nl-NL" sz="2400" b="1" dirty="0" smtClean="0">
              <a:sym typeface="Wingdings" panose="05000000000000000000" pitchFamily="2" charset="2"/>
            </a:endParaRPr>
          </a:p>
          <a:p>
            <a:pPr marL="0" indent="0">
              <a:buNone/>
            </a:pPr>
            <a:endParaRPr lang="nl-NL" sz="2400" b="1" dirty="0">
              <a:sym typeface="Wingdings" panose="05000000000000000000" pitchFamily="2" charset="2"/>
            </a:endParaRPr>
          </a:p>
          <a:p>
            <a:pPr marL="0" indent="0">
              <a:buNone/>
            </a:pPr>
            <a:r>
              <a:rPr lang="nl-NL" sz="2400" b="1" dirty="0" err="1" smtClean="0">
                <a:sym typeface="Wingdings" panose="05000000000000000000" pitchFamily="2" charset="2"/>
              </a:rPr>
              <a:t>Variations</a:t>
            </a:r>
            <a:r>
              <a:rPr lang="nl-NL" sz="2400" b="1" dirty="0" smtClean="0">
                <a:sym typeface="Wingdings" panose="05000000000000000000" pitchFamily="2" charset="2"/>
              </a:rPr>
              <a:t> (</a:t>
            </a:r>
            <a:r>
              <a:rPr lang="nl-NL" sz="2400" b="1" dirty="0" err="1" smtClean="0">
                <a:sym typeface="Wingdings" panose="05000000000000000000" pitchFamily="2" charset="2"/>
              </a:rPr>
              <a:t>terms</a:t>
            </a:r>
            <a:r>
              <a:rPr lang="nl-NL" sz="2400" b="1" dirty="0" smtClean="0">
                <a:sym typeface="Wingdings" panose="05000000000000000000" pitchFamily="2" charset="2"/>
              </a:rPr>
              <a:t> </a:t>
            </a:r>
            <a:r>
              <a:rPr lang="nl-NL" sz="2400" b="1" dirty="0" err="1" smtClean="0">
                <a:sym typeface="Wingdings" panose="05000000000000000000" pitchFamily="2" charset="2"/>
              </a:rPr>
              <a:t>vary</a:t>
            </a:r>
            <a:r>
              <a:rPr lang="nl-NL" sz="2400" b="1" dirty="0" smtClean="0">
                <a:sym typeface="Wingdings" panose="05000000000000000000" pitchFamily="2" charset="2"/>
              </a:rPr>
              <a:t>):</a:t>
            </a:r>
          </a:p>
          <a:p>
            <a:pPr>
              <a:buFont typeface="Wingdings" panose="05000000000000000000" pitchFamily="2" charset="2"/>
              <a:buChar char="§"/>
            </a:pPr>
            <a:r>
              <a:rPr lang="nl-NL" sz="2400" b="1" dirty="0">
                <a:sym typeface="Wingdings" panose="05000000000000000000" pitchFamily="2" charset="2"/>
              </a:rPr>
              <a:t>Soft real-time: usefulness degrades (rapidly)</a:t>
            </a:r>
          </a:p>
          <a:p>
            <a:pPr>
              <a:buFont typeface="Wingdings" panose="05000000000000000000" pitchFamily="2" charset="2"/>
              <a:buChar char="§"/>
            </a:pPr>
            <a:r>
              <a:rPr lang="nl-NL" sz="2400" b="1" dirty="0" smtClean="0">
                <a:sym typeface="Wingdings" panose="05000000000000000000" pitchFamily="2" charset="2"/>
              </a:rPr>
              <a:t>Firm real-time: may occasionally be late or lower-quality</a:t>
            </a:r>
            <a:endParaRPr lang="nl-NL" sz="2000" b="1" dirty="0">
              <a:sym typeface="Wingdings" panose="05000000000000000000" pitchFamily="2" charset="2"/>
            </a:endParaRPr>
          </a:p>
          <a:p>
            <a:pPr marL="400050" lvl="1" indent="0">
              <a:buNone/>
            </a:pPr>
            <a:endParaRPr lang="nl-NL" sz="2000" b="1" dirty="0">
              <a:sym typeface="Wingdings" panose="05000000000000000000" pitchFamily="2" charset="2"/>
            </a:endParaRPr>
          </a:p>
          <a:p>
            <a:pPr marL="0" indent="0">
              <a:buNone/>
            </a:pPr>
            <a:endParaRPr lang="nl-NL" sz="2400" b="1" dirty="0" smtClean="0">
              <a:sym typeface="Wingdings" panose="05000000000000000000" pitchFamily="2" charset="2"/>
            </a:endParaRP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5</a:t>
            </a:fld>
            <a:endParaRPr lang="nl-NL"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25407"/>
            <a:ext cx="2068860" cy="156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real-time-interactiv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118" y="2823068"/>
            <a:ext cx="2090617" cy="156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l-time-real-tim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982" y="2779228"/>
            <a:ext cx="2181426" cy="165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774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a:bodyPr>
          <a:lstStyle/>
          <a:p>
            <a:r>
              <a:rPr lang="en-US" noProof="0" dirty="0" smtClean="0"/>
              <a:t>Soft real-time </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6</a:t>
            </a:fld>
            <a:endParaRPr lang="nl-NL" dirty="0" smtClean="0"/>
          </a:p>
        </p:txBody>
      </p:sp>
      <p:pic>
        <p:nvPicPr>
          <p:cNvPr id="2050" name="Picture 2" descr="https://heavyeditorial.files.wordpress.com/2015/05/netflix-box.jpg?quality=65&amp;strip=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89" y="1526843"/>
            <a:ext cx="7217927" cy="4062397"/>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p:cNvSpPr/>
          <p:nvPr/>
        </p:nvSpPr>
        <p:spPr>
          <a:xfrm>
            <a:off x="786663" y="5793622"/>
            <a:ext cx="7601761" cy="830997"/>
          </a:xfrm>
          <a:prstGeom prst="rect">
            <a:avLst/>
          </a:prstGeom>
        </p:spPr>
        <p:txBody>
          <a:bodyPr wrap="none">
            <a:spAutoFit/>
          </a:bodyPr>
          <a:lstStyle/>
          <a:p>
            <a:pPr algn="l"/>
            <a:r>
              <a:rPr lang="nl-NL" sz="2400" b="1" dirty="0">
                <a:sym typeface="Wingdings" panose="05000000000000000000" pitchFamily="2" charset="2"/>
              </a:rPr>
              <a:t>usefulness degrades (rapidly</a:t>
            </a:r>
            <a:r>
              <a:rPr lang="nl-NL" sz="2400" b="1" dirty="0" smtClean="0">
                <a:sym typeface="Wingdings" panose="05000000000000000000" pitchFamily="2" charset="2"/>
              </a:rPr>
              <a:t>) beyond the deadline</a:t>
            </a:r>
          </a:p>
          <a:p>
            <a:pPr algn="l"/>
            <a:r>
              <a:rPr lang="en-US" sz="2400" b="1" dirty="0" smtClean="0">
                <a:sym typeface="Wingdings" panose="05000000000000000000" pitchFamily="2" charset="2"/>
              </a:rPr>
              <a:t>(if there was any to begin with…)</a:t>
            </a:r>
            <a:endParaRPr lang="nl-NL" sz="2400" b="1" dirty="0">
              <a:sym typeface="Wingdings" panose="05000000000000000000" pitchFamily="2" charset="2"/>
            </a:endParaRPr>
          </a:p>
        </p:txBody>
      </p:sp>
    </p:spTree>
    <p:extLst>
      <p:ext uri="{BB962C8B-B14F-4D97-AF65-F5344CB8AC3E}">
        <p14:creationId xmlns:p14="http://schemas.microsoft.com/office/powerpoint/2010/main" val="2238558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a:bodyPr>
          <a:lstStyle/>
          <a:p>
            <a:r>
              <a:rPr lang="en-US" noProof="0" dirty="0" smtClean="0"/>
              <a:t>Firm real-time </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7</a:t>
            </a:fld>
            <a:endParaRPr lang="nl-NL" dirty="0" smtClean="0"/>
          </a:p>
        </p:txBody>
      </p:sp>
      <p:sp>
        <p:nvSpPr>
          <p:cNvPr id="6" name="Rechthoek 5"/>
          <p:cNvSpPr/>
          <p:nvPr/>
        </p:nvSpPr>
        <p:spPr>
          <a:xfrm>
            <a:off x="467544" y="5517232"/>
            <a:ext cx="7848872" cy="830997"/>
          </a:xfrm>
          <a:prstGeom prst="rect">
            <a:avLst/>
          </a:prstGeom>
        </p:spPr>
        <p:txBody>
          <a:bodyPr wrap="square">
            <a:spAutoFit/>
          </a:bodyPr>
          <a:lstStyle/>
          <a:p>
            <a:pPr algn="l"/>
            <a:r>
              <a:rPr lang="en-US" sz="2400" b="1" dirty="0" smtClean="0">
                <a:sym typeface="Wingdings" panose="05000000000000000000" pitchFamily="2" charset="2"/>
              </a:rPr>
              <a:t>If the perfect result can’t be calculated in time give what you have, but be on time!</a:t>
            </a:r>
            <a:endParaRPr lang="nl-NL" sz="2400" b="1" dirty="0">
              <a:sym typeface="Wingdings" panose="05000000000000000000" pitchFamily="2" charset="2"/>
            </a:endParaRPr>
          </a:p>
        </p:txBody>
      </p:sp>
      <p:pic>
        <p:nvPicPr>
          <p:cNvPr id="2054" name="Picture 6" descr="http://en.chessbase.com/portals/4/files/news/2010/kasparov04-1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94590"/>
            <a:ext cx="4572000" cy="2695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gpht.com/TtGtjglzNZMDs64UgFamG5XayuorFEOgmGZMzY-Fz4_xkTddhxSw8AXBV-Lnzd7MwA=h9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0" y="3429000"/>
            <a:ext cx="3428259" cy="19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01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902152" cy="579438"/>
          </a:xfrm>
        </p:spPr>
        <p:txBody>
          <a:bodyPr>
            <a:normAutofit fontScale="90000"/>
          </a:bodyPr>
          <a:lstStyle/>
          <a:p>
            <a:r>
              <a:rPr lang="en-US" noProof="0" dirty="0" smtClean="0"/>
              <a:t>Hard real-time (and mission-critical)</a:t>
            </a:r>
            <a:endParaRPr lang="en-US" noProof="0" dirty="0"/>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8</a:t>
            </a:fld>
            <a:endParaRPr lang="nl-NL" dirty="0" smtClean="0"/>
          </a:p>
        </p:txBody>
      </p:sp>
      <p:pic>
        <p:nvPicPr>
          <p:cNvPr id="1028" name="Picture 4" descr="Close-up view of deployed airb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5904656" cy="3970883"/>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p:cNvSpPr/>
          <p:nvPr/>
        </p:nvSpPr>
        <p:spPr>
          <a:xfrm>
            <a:off x="467544" y="5847655"/>
            <a:ext cx="7848872" cy="461665"/>
          </a:xfrm>
          <a:prstGeom prst="rect">
            <a:avLst/>
          </a:prstGeom>
        </p:spPr>
        <p:txBody>
          <a:bodyPr wrap="square">
            <a:spAutoFit/>
          </a:bodyPr>
          <a:lstStyle/>
          <a:p>
            <a:pPr algn="l"/>
            <a:r>
              <a:rPr lang="en-US" sz="2400" b="1" dirty="0" smtClean="0">
                <a:sym typeface="Wingdings" panose="05000000000000000000" pitchFamily="2" charset="2"/>
              </a:rPr>
              <a:t>Late might even be worse than not at all…</a:t>
            </a:r>
            <a:endParaRPr lang="nl-NL" sz="2400" b="1" dirty="0">
              <a:sym typeface="Wingdings" panose="05000000000000000000" pitchFamily="2" charset="2"/>
            </a:endParaRPr>
          </a:p>
        </p:txBody>
      </p:sp>
    </p:spTree>
    <p:extLst>
      <p:ext uri="{BB962C8B-B14F-4D97-AF65-F5344CB8AC3E}">
        <p14:creationId xmlns:p14="http://schemas.microsoft.com/office/powerpoint/2010/main" val="1937392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046168" cy="579438"/>
          </a:xfrm>
        </p:spPr>
        <p:txBody>
          <a:bodyPr>
            <a:normAutofit fontScale="90000"/>
          </a:bodyPr>
          <a:lstStyle/>
          <a:p>
            <a:pPr algn="ctr"/>
            <a:r>
              <a:rPr lang="en-US" noProof="0" dirty="0" smtClean="0"/>
              <a:t>Embedded</a:t>
            </a:r>
            <a:br>
              <a:rPr lang="en-US" noProof="0" dirty="0" smtClean="0"/>
            </a:br>
            <a:r>
              <a:rPr lang="en-US" noProof="0" dirty="0" smtClean="0"/>
              <a:t>a wide range of seriousness</a:t>
            </a:r>
            <a:endParaRPr lang="en-US" noProof="0" dirty="0"/>
          </a:p>
        </p:txBody>
      </p:sp>
      <p:sp>
        <p:nvSpPr>
          <p:cNvPr id="5" name="Content Placeholder 2"/>
          <p:cNvSpPr txBox="1">
            <a:spLocks/>
          </p:cNvSpPr>
          <p:nvPr/>
        </p:nvSpPr>
        <p:spPr>
          <a:xfrm>
            <a:off x="467544" y="5661248"/>
            <a:ext cx="8136904" cy="9361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sz="2400" b="1" dirty="0" smtClean="0">
                <a:sym typeface="Wingdings" panose="05000000000000000000" pitchFamily="2" charset="2"/>
              </a:rPr>
              <a:t>Consequently, a wide range of development styles</a:t>
            </a:r>
            <a:r>
              <a:rPr lang="nl-NL" sz="2400" b="1" dirty="0">
                <a:sym typeface="Wingdings" panose="05000000000000000000" pitchFamily="2" charset="2"/>
              </a:rPr>
              <a:t>:</a:t>
            </a:r>
            <a:r>
              <a:rPr lang="nl-NL" sz="2400" b="1" dirty="0" smtClean="0">
                <a:sym typeface="Wingdings" panose="05000000000000000000" pitchFamily="2" charset="2"/>
              </a:rPr>
              <a:t> JBF*, Agile, prototyping, waterfall, … </a:t>
            </a:r>
          </a:p>
          <a:p>
            <a:pPr marL="0" indent="0">
              <a:buNone/>
            </a:pPr>
            <a:r>
              <a:rPr lang="nl-NL" sz="1000" b="1" dirty="0" smtClean="0">
                <a:sym typeface="Wingdings" panose="05000000000000000000" pitchFamily="2" charset="2"/>
              </a:rPr>
              <a:t>* ”Jan </a:t>
            </a:r>
            <a:r>
              <a:rPr lang="nl-NL" sz="1000" b="1" dirty="0" err="1" smtClean="0">
                <a:sym typeface="Wingdings" panose="05000000000000000000" pitchFamily="2" charset="2"/>
              </a:rPr>
              <a:t>Boere</a:t>
            </a:r>
            <a:r>
              <a:rPr lang="nl-NL" sz="1000" b="1" dirty="0" smtClean="0">
                <a:sym typeface="Wingdings" panose="05000000000000000000" pitchFamily="2" charset="2"/>
              </a:rPr>
              <a:t> Fluitjes”: Dutch </a:t>
            </a:r>
            <a:r>
              <a:rPr lang="nl-NL" sz="1000" b="1" dirty="0" err="1" smtClean="0">
                <a:sym typeface="Wingdings" panose="05000000000000000000" pitchFamily="2" charset="2"/>
              </a:rPr>
              <a:t>saying</a:t>
            </a:r>
            <a:r>
              <a:rPr lang="nl-NL" sz="1000" b="1" dirty="0" smtClean="0">
                <a:sym typeface="Wingdings" panose="05000000000000000000" pitchFamily="2" charset="2"/>
              </a:rPr>
              <a:t>, </a:t>
            </a:r>
            <a:r>
              <a:rPr lang="nl-NL" sz="1000" b="1" dirty="0" err="1" smtClean="0">
                <a:sym typeface="Wingdings" panose="05000000000000000000" pitchFamily="2" charset="2"/>
              </a:rPr>
              <a:t>meaning</a:t>
            </a:r>
            <a:r>
              <a:rPr lang="nl-NL" sz="1000" b="1" dirty="0" smtClean="0">
                <a:sym typeface="Wingdings" panose="05000000000000000000" pitchFamily="2" charset="2"/>
              </a:rPr>
              <a:t> </a:t>
            </a:r>
            <a:r>
              <a:rPr lang="nl-NL" sz="1000" b="1" dirty="0" err="1" smtClean="0">
                <a:sym typeface="Wingdings" panose="05000000000000000000" pitchFamily="2" charset="2"/>
              </a:rPr>
              <a:t>roughly</a:t>
            </a:r>
            <a:r>
              <a:rPr lang="nl-NL" sz="1000" b="1" dirty="0" smtClean="0">
                <a:sym typeface="Wingdings" panose="05000000000000000000" pitchFamily="2" charset="2"/>
              </a:rPr>
              <a:t> ‘casual, </a:t>
            </a:r>
            <a:r>
              <a:rPr lang="nl-NL" sz="1000" b="1" dirty="0" err="1" smtClean="0">
                <a:sym typeface="Wingdings" panose="05000000000000000000" pitchFamily="2" charset="2"/>
              </a:rPr>
              <a:t>with</a:t>
            </a:r>
            <a:r>
              <a:rPr lang="nl-NL" sz="1000" b="1" dirty="0" smtClean="0">
                <a:sym typeface="Wingdings" panose="05000000000000000000" pitchFamily="2" charset="2"/>
              </a:rPr>
              <a:t> as </a:t>
            </a:r>
            <a:r>
              <a:rPr lang="nl-NL" sz="1000" b="1" dirty="0" err="1" smtClean="0">
                <a:sym typeface="Wingdings" panose="05000000000000000000" pitchFamily="2" charset="2"/>
              </a:rPr>
              <a:t>little</a:t>
            </a:r>
            <a:r>
              <a:rPr lang="nl-NL" sz="1000" b="1" dirty="0" smtClean="0">
                <a:sym typeface="Wingdings" panose="05000000000000000000" pitchFamily="2" charset="2"/>
              </a:rPr>
              <a:t> effort as </a:t>
            </a:r>
            <a:r>
              <a:rPr lang="nl-NL" sz="1000" b="1" dirty="0" err="1" smtClean="0">
                <a:sym typeface="Wingdings" panose="05000000000000000000" pitchFamily="2" charset="2"/>
              </a:rPr>
              <a:t>possible</a:t>
            </a:r>
            <a:r>
              <a:rPr lang="nl-NL" sz="1000" b="1" dirty="0" smtClean="0">
                <a:sym typeface="Wingdings" panose="05000000000000000000" pitchFamily="2" charset="2"/>
              </a:rPr>
              <a:t>’</a:t>
            </a:r>
          </a:p>
        </p:txBody>
      </p:sp>
      <p:sp>
        <p:nvSpPr>
          <p:cNvPr id="14" name="Slide Number Placeholder 4"/>
          <p:cNvSpPr>
            <a:spLocks noGrp="1"/>
          </p:cNvSpPr>
          <p:nvPr>
            <p:ph type="sldNum" sz="quarter" idx="11"/>
          </p:nvPr>
        </p:nvSpPr>
        <p:spPr>
          <a:xfrm>
            <a:off x="7092280" y="6284168"/>
            <a:ext cx="1905000" cy="457200"/>
          </a:xfrm>
          <a:noFill/>
        </p:spPr>
        <p:txBody>
          <a:bodyPr/>
          <a:lstStyle/>
          <a:p>
            <a:r>
              <a:rPr lang="nl-NL" dirty="0" smtClean="0"/>
              <a:t>C++ on small microcontrollers - </a:t>
            </a:r>
            <a:fld id="{59A447F0-827A-4AF5-999C-D25BF11492DF}" type="slidenum">
              <a:rPr lang="nl-NL" smtClean="0"/>
              <a:pPr/>
              <a:t>9</a:t>
            </a:fld>
            <a:endParaRPr lang="nl-NL" dirty="0" smtClean="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895" y="3129181"/>
            <a:ext cx="1508625" cy="23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585" y="3799915"/>
            <a:ext cx="1895177" cy="139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947" y="2722961"/>
            <a:ext cx="2112637" cy="141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192" y="2478217"/>
            <a:ext cx="1405008" cy="184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420" y="3573016"/>
            <a:ext cx="1422276" cy="1620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 y="1542750"/>
            <a:ext cx="1584176" cy="118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5696" y="1854877"/>
            <a:ext cx="1627658" cy="86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4262" y="1617925"/>
            <a:ext cx="2364633" cy="1471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1378" y="2420888"/>
            <a:ext cx="1973069" cy="1379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9081" y="1617925"/>
            <a:ext cx="1395779" cy="166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42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UAmerfoort[2]">
  <a:themeElements>
    <a:clrScheme name="HUAmerfoort[2] 7">
      <a:dk1>
        <a:srgbClr val="000000"/>
      </a:dk1>
      <a:lt1>
        <a:srgbClr val="00A0D2"/>
      </a:lt1>
      <a:dk2>
        <a:srgbClr val="000000"/>
      </a:dk2>
      <a:lt2>
        <a:srgbClr val="005A6F"/>
      </a:lt2>
      <a:accent1>
        <a:srgbClr val="AAFFFD"/>
      </a:accent1>
      <a:accent2>
        <a:srgbClr val="FF1E00"/>
      </a:accent2>
      <a:accent3>
        <a:srgbClr val="AACDE5"/>
      </a:accent3>
      <a:accent4>
        <a:srgbClr val="000000"/>
      </a:accent4>
      <a:accent5>
        <a:srgbClr val="D2FFFE"/>
      </a:accent5>
      <a:accent6>
        <a:srgbClr val="E71A00"/>
      </a:accent6>
      <a:hlink>
        <a:srgbClr val="380060"/>
      </a:hlink>
      <a:folHlink>
        <a:srgbClr val="FFFFFF"/>
      </a:folHlink>
    </a:clrScheme>
    <a:fontScheme name="HUAmerfoort[2]">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nl-NL"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nl-NL" sz="1400" b="0" i="0" u="none" strike="noStrike" cap="none" normalizeH="0" baseline="0" smtClean="0">
            <a:ln>
              <a:noFill/>
            </a:ln>
            <a:solidFill>
              <a:schemeClr val="tx1"/>
            </a:solidFill>
            <a:effectLst/>
            <a:latin typeface="Arial" charset="0"/>
          </a:defRPr>
        </a:defPPr>
      </a:lstStyle>
    </a:lnDef>
  </a:objectDefaults>
  <a:extraClrSchemeLst>
    <a:extraClrScheme>
      <a:clrScheme name="HUAmerfoort[2] 1">
        <a:dk1>
          <a:srgbClr val="000000"/>
        </a:dk1>
        <a:lt1>
          <a:srgbClr val="FFFFFF"/>
        </a:lt1>
        <a:dk2>
          <a:srgbClr val="00ADCD"/>
        </a:dk2>
        <a:lt2>
          <a:srgbClr val="FFFFFF"/>
        </a:lt2>
        <a:accent1>
          <a:srgbClr val="FF1E00"/>
        </a:accent1>
        <a:accent2>
          <a:srgbClr val="6D6FC7"/>
        </a:accent2>
        <a:accent3>
          <a:srgbClr val="AAD3E3"/>
        </a:accent3>
        <a:accent4>
          <a:srgbClr val="DADADA"/>
        </a:accent4>
        <a:accent5>
          <a:srgbClr val="FFABAA"/>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UAmerfoort[2] 2">
        <a:dk1>
          <a:srgbClr val="000000"/>
        </a:dk1>
        <a:lt1>
          <a:srgbClr val="00ADCD"/>
        </a:lt1>
        <a:dk2>
          <a:srgbClr val="000000"/>
        </a:dk2>
        <a:lt2>
          <a:srgbClr val="000000"/>
        </a:lt2>
        <a:accent1>
          <a:srgbClr val="FF1E00"/>
        </a:accent1>
        <a:accent2>
          <a:srgbClr val="6D6FC7"/>
        </a:accent2>
        <a:accent3>
          <a:srgbClr val="AAD3E3"/>
        </a:accent3>
        <a:accent4>
          <a:srgbClr val="000000"/>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Amerfoort[2] 3">
        <a:dk1>
          <a:srgbClr val="FFFFFF"/>
        </a:dk1>
        <a:lt1>
          <a:srgbClr val="FFFFFF"/>
        </a:lt1>
        <a:dk2>
          <a:srgbClr val="000000"/>
        </a:dk2>
        <a:lt2>
          <a:srgbClr val="000000"/>
        </a:lt2>
        <a:accent1>
          <a:srgbClr val="FF1E00"/>
        </a:accent1>
        <a:accent2>
          <a:srgbClr val="6D6FC7"/>
        </a:accent2>
        <a:accent3>
          <a:srgbClr val="FFFFFF"/>
        </a:accent3>
        <a:accent4>
          <a:srgbClr val="DADADA"/>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Amerfoort[2] 4">
        <a:dk1>
          <a:srgbClr val="000000"/>
        </a:dk1>
        <a:lt1>
          <a:srgbClr val="FFFFFF"/>
        </a:lt1>
        <a:dk2>
          <a:srgbClr val="000000"/>
        </a:dk2>
        <a:lt2>
          <a:srgbClr val="005A6F"/>
        </a:lt2>
        <a:accent1>
          <a:srgbClr val="FF1E00"/>
        </a:accent1>
        <a:accent2>
          <a:srgbClr val="005A6F"/>
        </a:accent2>
        <a:accent3>
          <a:srgbClr val="FFFFFF"/>
        </a:accent3>
        <a:accent4>
          <a:srgbClr val="000000"/>
        </a:accent4>
        <a:accent5>
          <a:srgbClr val="FFABAA"/>
        </a:accent5>
        <a:accent6>
          <a:srgbClr val="005164"/>
        </a:accent6>
        <a:hlink>
          <a:srgbClr val="FF1E00"/>
        </a:hlink>
        <a:folHlink>
          <a:srgbClr val="005A6F"/>
        </a:folHlink>
      </a:clrScheme>
      <a:clrMap bg1="lt1" tx1="dk1" bg2="lt2" tx2="dk2" accent1="accent1" accent2="accent2" accent3="accent3" accent4="accent4" accent5="accent5" accent6="accent6" hlink="hlink" folHlink="folHlink"/>
    </a:extraClrScheme>
    <a:extraClrScheme>
      <a:clrScheme name="HUAmerfoort[2] 5">
        <a:dk1>
          <a:srgbClr val="000000"/>
        </a:dk1>
        <a:lt1>
          <a:srgbClr val="00ADCD"/>
        </a:lt1>
        <a:dk2>
          <a:srgbClr val="000000"/>
        </a:dk2>
        <a:lt2>
          <a:srgbClr val="005A6F"/>
        </a:lt2>
        <a:accent1>
          <a:srgbClr val="92DDFD"/>
        </a:accent1>
        <a:accent2>
          <a:srgbClr val="FF007E"/>
        </a:accent2>
        <a:accent3>
          <a:srgbClr val="AAD3E3"/>
        </a:accent3>
        <a:accent4>
          <a:srgbClr val="000000"/>
        </a:accent4>
        <a:accent5>
          <a:srgbClr val="C7EBFE"/>
        </a:accent5>
        <a:accent6>
          <a:srgbClr val="E70072"/>
        </a:accent6>
        <a:hlink>
          <a:srgbClr val="FFBD00"/>
        </a:hlink>
        <a:folHlink>
          <a:srgbClr val="005A6F"/>
        </a:folHlink>
      </a:clrScheme>
      <a:clrMap bg1="lt1" tx1="dk1" bg2="lt2" tx2="dk2" accent1="accent1" accent2="accent2" accent3="accent3" accent4="accent4" accent5="accent5" accent6="accent6" hlink="hlink" folHlink="folHlink"/>
    </a:extraClrScheme>
    <a:extraClrScheme>
      <a:clrScheme name="HUAmerfoort[2] 6">
        <a:dk1>
          <a:srgbClr val="000000"/>
        </a:dk1>
        <a:lt1>
          <a:srgbClr val="00ADCD"/>
        </a:lt1>
        <a:dk2>
          <a:srgbClr val="000000"/>
        </a:dk2>
        <a:lt2>
          <a:srgbClr val="005A6F"/>
        </a:lt2>
        <a:accent1>
          <a:srgbClr val="AAD5DB"/>
        </a:accent1>
        <a:accent2>
          <a:srgbClr val="FF1E00"/>
        </a:accent2>
        <a:accent3>
          <a:srgbClr val="AAD3E3"/>
        </a:accent3>
        <a:accent4>
          <a:srgbClr val="000000"/>
        </a:accent4>
        <a:accent5>
          <a:srgbClr val="D2E7EA"/>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Amerfoort[2] 7">
        <a:dk1>
          <a:srgbClr val="000000"/>
        </a:dk1>
        <a:lt1>
          <a:srgbClr val="00A0D2"/>
        </a:lt1>
        <a:dk2>
          <a:srgbClr val="000000"/>
        </a:dk2>
        <a:lt2>
          <a:srgbClr val="005A6F"/>
        </a:lt2>
        <a:accent1>
          <a:srgbClr val="AAFFFD"/>
        </a:accent1>
        <a:accent2>
          <a:srgbClr val="FF1E00"/>
        </a:accent2>
        <a:accent3>
          <a:srgbClr val="AACDE5"/>
        </a:accent3>
        <a:accent4>
          <a:srgbClr val="000000"/>
        </a:accent4>
        <a:accent5>
          <a:srgbClr val="D2FFFE"/>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HUAmerfoort[2]</Template>
  <TotalTime>2076</TotalTime>
  <Words>1945</Words>
  <Application>Microsoft Office PowerPoint</Application>
  <PresentationFormat>On-screen Show (4:3)</PresentationFormat>
  <Paragraphs>373</Paragraphs>
  <Slides>38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Chiller</vt:lpstr>
      <vt:lpstr>Courier New</vt:lpstr>
      <vt:lpstr>Forte</vt:lpstr>
      <vt:lpstr>Wingdings</vt:lpstr>
      <vt:lpstr>Zapf Dingbats</vt:lpstr>
      <vt:lpstr>HUAmerfoort[2]</vt:lpstr>
      <vt:lpstr>C++ on small microcontrollers</vt:lpstr>
      <vt:lpstr>Just daydreaming….</vt:lpstr>
      <vt:lpstr>Embedded – a meaning</vt:lpstr>
      <vt:lpstr>Embedded – some differences</vt:lpstr>
      <vt:lpstr>Real-Time</vt:lpstr>
      <vt:lpstr>Soft real-time </vt:lpstr>
      <vt:lpstr>Firm real-time </vt:lpstr>
      <vt:lpstr>Hard real-time (and mission-critical)</vt:lpstr>
      <vt:lpstr>Embedded a wide range of seriousness</vt:lpstr>
      <vt:lpstr>C++ in (very) serious embedded systems</vt:lpstr>
      <vt:lpstr>Embedded   a wide range of hardware capabilities</vt:lpstr>
      <vt:lpstr>Embedded   a wide range of hardware capabilities</vt:lpstr>
      <vt:lpstr>Microcontrollers</vt:lpstr>
      <vt:lpstr>Compared with a desktop</vt:lpstr>
      <vt:lpstr>Micro-controllers are everywhere</vt:lpstr>
      <vt:lpstr>Small microcontroller economics</vt:lpstr>
      <vt:lpstr>Small micro-controller  programming</vt:lpstr>
      <vt:lpstr>Embedded programming languages</vt:lpstr>
      <vt:lpstr>Use across the spectrum</vt:lpstr>
      <vt:lpstr>So why should C++ be used?</vt:lpstr>
      <vt:lpstr>But not like C++ on a desktop…</vt:lpstr>
      <vt:lpstr>Performance</vt:lpstr>
      <vt:lpstr>Small applications</vt:lpstr>
      <vt:lpstr>Heap</vt:lpstr>
      <vt:lpstr>Exceptions</vt:lpstr>
      <vt:lpstr>Floating point</vt:lpstr>
      <vt:lpstr>CT versus RT</vt:lpstr>
      <vt:lpstr>Classes &amp; objects </vt:lpstr>
      <vt:lpstr>My most important C++ tools</vt:lpstr>
      <vt:lpstr>Important C++ implementation tools</vt:lpstr>
      <vt:lpstr>Free licenses….</vt:lpstr>
      <vt:lpstr>LGPL</vt:lpstr>
      <vt:lpstr>BSD 3-clause</vt:lpstr>
      <vt:lpstr>MIT license </vt:lpstr>
      <vt:lpstr>Please use</vt:lpstr>
      <vt:lpstr>C++ implementation wish list</vt:lpstr>
      <vt:lpstr>Summary</vt:lpstr>
      <vt:lpstr>Management summary</vt:lpstr>
    </vt:vector>
  </TitlesOfParts>
  <Company>Hogeschool van Utrecht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 powerpoint-presentatie</dc:title>
  <dc:creator>ilja.beun</dc:creator>
  <cp:lastModifiedBy>Wouter van Ooijen</cp:lastModifiedBy>
  <cp:revision>139</cp:revision>
  <cp:lastPrinted>2016-06-29T15:42:23Z</cp:lastPrinted>
  <dcterms:created xsi:type="dcterms:W3CDTF">2007-11-06T09:58:22Z</dcterms:created>
  <dcterms:modified xsi:type="dcterms:W3CDTF">2016-06-29T15:42:25Z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ies>
</file>